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notesMasters/notesMaster1.xml" ContentType="application/vnd.openxmlformats-officedocument.presentationml.notesMaster+xml"/>
  <Override PartName="/ppt/notesMasters/_rels/notesMaster1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3.xml" ContentType="application/vnd.openxmlformats-officedocument.presentationml.notesSlide+xml"/>
  <Override PartName="/ppt/notesSlides/_rels/notesSlide13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21.xml" ContentType="application/vnd.openxmlformats-officedocument.presentationml.slide+xml"/>
  <Override PartName="/ppt/slides/slide4.xml" ContentType="application/vnd.openxmlformats-officedocument.presentationml.slide+xml"/>
  <Override PartName="/ppt/slides/slide22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23.xml" ContentType="application/vnd.openxmlformats-officedocument.presentationml.slide+xml"/>
  <Override PartName="/ppt/slides/slide7.xml" ContentType="application/vnd.openxmlformats-officedocument.presentationml.slide+xml"/>
  <Override PartName="/ppt/slides/slide24.xml" ContentType="application/vnd.openxmlformats-officedocument.presentationml.slide+xml"/>
  <Override PartName="/ppt/slides/slide8.xml" ContentType="application/vnd.openxmlformats-officedocument.presentationml.slide+xml"/>
  <Override PartName="/ppt/slides/slide25.xml" ContentType="application/vnd.openxmlformats-officedocument.presentationml.slide+xml"/>
  <Override PartName="/ppt/slides/slide9.xml" ContentType="application/vnd.openxmlformats-officedocument.presentationml.slide+xml"/>
  <Override PartName="/ppt/slides/slide26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7.xml" ContentType="application/vnd.openxmlformats-officedocument.presentationml.slide+xml"/>
  <Override PartName="/ppt/slides/_rels/slide1.xml.rels" ContentType="application/vnd.openxmlformats-package.relationships+xml"/>
  <Override PartName="/ppt/slides/_rels/slide22.xml.rels" ContentType="application/vnd.openxmlformats-package.relationships+xml"/>
  <Override PartName="/ppt/slides/_rels/slide2.xml.rels" ContentType="application/vnd.openxmlformats-package.relationships+xml"/>
  <Override PartName="/ppt/slides/_rels/slide20.xml.rels" ContentType="application/vnd.openxmlformats-package.relationships+xml"/>
  <Override PartName="/ppt/slides/_rels/slide3.xml.rels" ContentType="application/vnd.openxmlformats-package.relationships+xml"/>
  <Override PartName="/ppt/slides/_rels/slide21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23.xml.rels" ContentType="application/vnd.openxmlformats-package.relationships+xml"/>
  <Override PartName="/ppt/slides/_rels/slide6.xml.rels" ContentType="application/vnd.openxmlformats-package.relationships+xml"/>
  <Override PartName="/ppt/slides/_rels/slide24.xml.rels" ContentType="application/vnd.openxmlformats-package.relationships+xml"/>
  <Override PartName="/ppt/slides/_rels/slide7.xml.rels" ContentType="application/vnd.openxmlformats-package.relationships+xml"/>
  <Override PartName="/ppt/slides/_rels/slide25.xml.rels" ContentType="application/vnd.openxmlformats-package.relationships+xml"/>
  <Override PartName="/ppt/slides/_rels/slide8.xml.rels" ContentType="application/vnd.openxmlformats-package.relationships+xml"/>
  <Override PartName="/ppt/slides/_rels/slide26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  <Override PartName="/ppt/slides/_rels/slide27.xml.rels" ContentType="application/vnd.openxmlformats-package.relationships+xml"/>
  <Override PartName="/ppt/media/image53.jpeg" ContentType="image/jpeg"/>
  <Override PartName="/ppt/media/image1.jpeg" ContentType="image/jpeg"/>
  <Override PartName="/ppt/media/image28.png" ContentType="image/png"/>
  <Override PartName="/ppt/media/image59.png" ContentType="image/png"/>
  <Override PartName="/ppt/media/image3.png" ContentType="image/png"/>
  <Override PartName="/ppt/media/image56.jpeg" ContentType="image/jpeg"/>
  <Override PartName="/ppt/media/image2.png" ContentType="image/png"/>
  <Override PartName="/ppt/media/image4.jpeg" ContentType="image/jpeg"/>
  <Override PartName="/ppt/media/image73.png" ContentType="image/png"/>
  <Override PartName="/ppt/media/image7.png" ContentType="image/png"/>
  <Override PartName="/ppt/media/image5.jpeg" ContentType="image/jpeg"/>
  <Override PartName="/ppt/media/image57.jpeg" ContentType="image/jpeg"/>
  <Override PartName="/ppt/media/image6.jpeg" ContentType="image/jpeg"/>
  <Override PartName="/ppt/media/image58.jpeg" ContentType="image/jpeg"/>
  <Override PartName="/ppt/media/image74.png" ContentType="image/png"/>
  <Override PartName="/ppt/media/image8.png" ContentType="image/png"/>
  <Override PartName="/ppt/media/image75.png" ContentType="image/png"/>
  <Override PartName="/ppt/media/image9.png" ContentType="image/png"/>
  <Override PartName="/ppt/media/image10.png" ContentType="image/png"/>
  <Override PartName="/ppt/media/image11.jpeg" ContentType="image/jpeg"/>
  <Override PartName="/ppt/media/image76.png" ContentType="image/png"/>
  <Override PartName="/ppt/media/image12.jpeg" ContentType="image/jpeg"/>
  <Override PartName="/ppt/media/image13.jpeg" ContentType="image/jpeg"/>
  <Override PartName="/ppt/media/image14.png" ContentType="image/png"/>
  <Override PartName="/ppt/media/image15.jpeg" ContentType="image/jpeg"/>
  <Override PartName="/ppt/media/image39.png" ContentType="image/png"/>
  <Override PartName="/ppt/media/image16.png" ContentType="image/png"/>
  <Override PartName="/ppt/media/image63.jpeg" ContentType="image/jpeg"/>
  <Override PartName="/ppt/media/image17.png" ContentType="image/png"/>
  <Override PartName="/ppt/media/image18.png" ContentType="image/png"/>
  <Override PartName="/ppt/media/image52.jpeg" ContentType="image/jpeg"/>
  <Override PartName="/ppt/media/image19.jpeg" ContentType="image/jpeg"/>
  <Override PartName="/ppt/media/image22.png" ContentType="image/png"/>
  <Override PartName="/ppt/media/image20.jpeg" ContentType="image/jpeg"/>
  <Override PartName="/ppt/media/image44.png" ContentType="image/png"/>
  <Override PartName="/ppt/media/image21.jpeg" ContentType="image/jpeg"/>
  <Override PartName="/ppt/media/image23.png" ContentType="image/png"/>
  <Override PartName="/ppt/media/image24.png" ContentType="image/png"/>
  <Override PartName="/ppt/media/image25.gif" ContentType="image/gif"/>
  <Override PartName="/ppt/media/image26.jpeg" ContentType="image/jpeg"/>
  <Override PartName="/ppt/media/image37.png" ContentType="image/png"/>
  <Override PartName="/ppt/media/image27.png" ContentType="image/png"/>
  <Override PartName="/ppt/media/image29.png" ContentType="image/png"/>
  <Override PartName="/ppt/media/image30.png" ContentType="image/png"/>
  <Override PartName="/ppt/media/image31.jpeg" ContentType="image/jpeg"/>
  <Override PartName="/ppt/media/image42.png" ContentType="image/png"/>
  <Override PartName="/ppt/media/image32.png" ContentType="image/png"/>
  <Override PartName="/ppt/media/image33.png" ContentType="image/png"/>
  <Override PartName="/ppt/media/image34.png" ContentType="image/png"/>
  <Override PartName="/ppt/media/image35.png" ContentType="image/png"/>
  <Override PartName="/ppt/media/image36.png" ContentType="image/png"/>
  <Override PartName="/ppt/media/image38.png" ContentType="image/png"/>
  <Override PartName="/ppt/media/image54.jpeg" ContentType="image/jpeg"/>
  <Override PartName="/ppt/media/image40.png" ContentType="image/png"/>
  <Override PartName="/ppt/media/image41.png" ContentType="image/png"/>
  <Override PartName="/ppt/media/image43.png" ContentType="image/png"/>
  <Override PartName="/ppt/media/image45.png" ContentType="image/png"/>
  <Override PartName="/ppt/media/image46.png" ContentType="image/png"/>
  <Override PartName="/ppt/media/image47.png" ContentType="image/png"/>
  <Override PartName="/ppt/media/image48.png" ContentType="image/png"/>
  <Override PartName="/ppt/media/image55.jpeg" ContentType="image/jpeg"/>
  <Override PartName="/ppt/media/image49.png" ContentType="image/png"/>
  <Override PartName="/ppt/media/image50.png" ContentType="image/png"/>
  <Override PartName="/ppt/media/image51.png" ContentType="image/png"/>
  <Override PartName="/ppt/media/image60.png" ContentType="image/png"/>
  <Override PartName="/ppt/media/image61.jpeg" ContentType="image/jpeg"/>
  <Override PartName="/ppt/media/image62.png" ContentType="image/png"/>
  <Override PartName="/ppt/media/image64.png" ContentType="image/png"/>
  <Override PartName="/ppt/media/image65.jpeg" ContentType="image/jpeg"/>
  <Override PartName="/ppt/media/image66.jpeg" ContentType="image/jpeg"/>
  <Override PartName="/ppt/media/image67.png" ContentType="image/png"/>
  <Override PartName="/ppt/media/image68.png" ContentType="image/png"/>
  <Override PartName="/ppt/media/image69.png" ContentType="image/png"/>
  <Override PartName="/ppt/media/image70.png" ContentType="image/png"/>
  <Override PartName="/ppt/media/image71.png" ContentType="image/png"/>
  <Override PartName="/ppt/media/image72.png" ContentType="image/png"/>
  <Override PartName="/ppt/media/image77.jpeg" ContentType="image/jpeg"/>
  <Override PartName="/ppt/_rels/presentation.xml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</p:sldIdLst>
  <p:sldSz cx="12192000" cy="68580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30" Type="http://schemas.openxmlformats.org/officeDocument/2006/relationships/slide" Target="slides/slide26.xml"/><Relationship Id="rId31" Type="http://schemas.openxmlformats.org/officeDocument/2006/relationships/slide" Target="slides/slide27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3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s-ES" sz="1800" spc="-1" strike="noStrike">
                <a:solidFill>
                  <a:srgbClr val="000000"/>
                </a:solidFill>
                <a:latin typeface="Calibri"/>
              </a:rPr>
              <a:t>Pulse para desplazar la diapositiva</a:t>
            </a:r>
            <a:endParaRPr b="0" lang="es-E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s-ES" sz="2000" spc="-1" strike="noStrike">
                <a:latin typeface="Arial"/>
              </a:rPr>
              <a:t>Pulse para editar el formato de las notas</a:t>
            </a:r>
            <a:endParaRPr b="0" lang="es-ES" sz="2000" spc="-1" strike="noStrike">
              <a:latin typeface="Arial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s-ES" sz="1400" spc="-1" strike="noStrike">
                <a:latin typeface="Times New Roman"/>
              </a:rPr>
              <a:t>&lt;cabecera&gt;</a:t>
            </a:r>
            <a:endParaRPr b="0" lang="es-ES" sz="1400" spc="-1" strike="noStrike">
              <a:latin typeface="Times New Roman"/>
            </a:endParaRPr>
          </a:p>
        </p:txBody>
      </p:sp>
      <p:sp>
        <p:nvSpPr>
          <p:cNvPr id="85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r>
              <a:rPr b="0" lang="es-ES" sz="1400" spc="-1" strike="noStrike">
                <a:latin typeface="Times New Roman"/>
              </a:rPr>
              <a:t>&lt;fecha/hora&gt;</a:t>
            </a:r>
            <a:endParaRPr b="0" lang="es-ES" sz="1400" spc="-1" strike="noStrike">
              <a:latin typeface="Times New Roman"/>
            </a:endParaRPr>
          </a:p>
        </p:txBody>
      </p:sp>
      <p:sp>
        <p:nvSpPr>
          <p:cNvPr id="86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r>
              <a:rPr b="0" lang="es-ES" sz="1400" spc="-1" strike="noStrike">
                <a:latin typeface="Times New Roman"/>
              </a:rPr>
              <a:t>&lt;pie de página&gt;</a:t>
            </a:r>
            <a:endParaRPr b="0" lang="es-ES" sz="1400" spc="-1" strike="noStrike">
              <a:latin typeface="Times New Roman"/>
            </a:endParaRPr>
          </a:p>
        </p:txBody>
      </p:sp>
      <p:sp>
        <p:nvSpPr>
          <p:cNvPr id="87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 algn="r"/>
            <a:fld id="{CF9F45A4-21A5-4364-A79F-EEB84435631B}" type="slidenum">
              <a:rPr b="0" lang="es-ES" sz="1400" spc="-1" strike="noStrike">
                <a:latin typeface="Times New Roman"/>
              </a:rPr>
              <a:t>&lt;número&gt;</a:t>
            </a:fld>
            <a:endParaRPr b="0" lang="es-E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24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p>
            <a:pPr marL="216000" indent="-216000">
              <a:lnSpc>
                <a:spcPct val="100000"/>
              </a:lnSpc>
            </a:pPr>
            <a:r>
              <a:rPr b="0" lang="es-ES" sz="2000" spc="-1" strike="noStrike">
                <a:latin typeface="Arial"/>
              </a:rPr>
              <a:t>https://techjury.net/blog/how-much-data-is-created-every-day/#gref</a:t>
            </a:r>
            <a:endParaRPr b="0" lang="es-E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b="0" lang="es-ES" sz="2000" spc="-1" strike="noStrike">
              <a:latin typeface="Arial"/>
            </a:endParaRPr>
          </a:p>
        </p:txBody>
      </p:sp>
      <p:sp>
        <p:nvSpPr>
          <p:cNvPr id="249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1C7BFD49-1D8C-417D-93A2-65FB9E9D492C}" type="slidenum">
              <a:rPr b="0" lang="es-ES" sz="1200" spc="-1" strike="noStrike">
                <a:latin typeface="Times New Roman"/>
              </a:rPr>
              <a:t>&lt;número&gt;</a:t>
            </a:fld>
            <a:endParaRPr b="0" lang="es-ES" sz="1200" spc="-1" strike="noStrike"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E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E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E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E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E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E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E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E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E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E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E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E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E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E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 type="body"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 type="body"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 type="body"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E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E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E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E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E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E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anchor="b">
            <a:noAutofit/>
          </a:bodyPr>
          <a:p>
            <a:pPr algn="ctr">
              <a:lnSpc>
                <a:spcPct val="90000"/>
              </a:lnSpc>
            </a:pPr>
            <a:r>
              <a:rPr b="0" lang="es-ES" sz="6000" spc="-1" strike="noStrike">
                <a:solidFill>
                  <a:srgbClr val="000000"/>
                </a:solidFill>
                <a:latin typeface="Calibri Light"/>
              </a:rPr>
              <a:t>Haga clic para modificar el estilo de título del patrón</a:t>
            </a:r>
            <a:endParaRPr b="0" lang="es-ES" sz="6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fld id="{1B2DB763-022F-49AF-A6E1-6653FFD3E44E}" type="datetime">
              <a:rPr b="0" lang="es-ES" sz="1200" spc="-1" strike="noStrike">
                <a:solidFill>
                  <a:srgbClr val="8b8b8b"/>
                </a:solidFill>
                <a:latin typeface="Calibri"/>
              </a:rPr>
              <a:t>13/09/20</a:t>
            </a:fld>
            <a:endParaRPr b="0" lang="es-ES" sz="12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>
            <a:noAutofit/>
          </a:bodyPr>
          <a:p>
            <a:endParaRPr b="0" lang="es-ES" sz="2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16BAF4FE-DC3C-412C-895F-2658B53F594F}" type="slidenum">
              <a:rPr b="0" lang="es-ES" sz="1200" spc="-1" strike="noStrike">
                <a:solidFill>
                  <a:srgbClr val="8b8b8b"/>
                </a:solidFill>
                <a:latin typeface="Calibri"/>
              </a:rPr>
              <a:t>&lt;número&gt;</a:t>
            </a:fld>
            <a:endParaRPr b="0" lang="es-ES" sz="1200" spc="-1" strike="noStrike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800" spc="-1" strike="noStrike">
                <a:solidFill>
                  <a:srgbClr val="000000"/>
                </a:solidFill>
                <a:latin typeface="Calibri"/>
              </a:rPr>
              <a:t>Pulse para editar el formato de texto del esquema</a:t>
            </a:r>
            <a:endParaRPr b="0" lang="es-ES" sz="28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2000" spc="-1" strike="noStrike">
                <a:solidFill>
                  <a:srgbClr val="000000"/>
                </a:solidFill>
                <a:latin typeface="Calibri"/>
              </a:rPr>
              <a:t>Segundo nivel del esquema</a:t>
            </a:r>
            <a:endParaRPr b="0" lang="es-ES" sz="20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Calibri"/>
              </a:rPr>
              <a:t>Tercer nivel del esquema</a:t>
            </a:r>
            <a:endParaRPr b="0" lang="es-ES" sz="18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800" spc="-1" strike="noStrike">
                <a:solidFill>
                  <a:srgbClr val="000000"/>
                </a:solidFill>
                <a:latin typeface="Calibri"/>
              </a:rPr>
              <a:t>Cuarto nivel del esquema</a:t>
            </a:r>
            <a:endParaRPr b="0" lang="es-ES" sz="18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solidFill>
                  <a:srgbClr val="000000"/>
                </a:solidFill>
                <a:latin typeface="Calibri"/>
              </a:rPr>
              <a:t>Quinto nivel del esquema</a:t>
            </a:r>
            <a:endParaRPr b="0" lang="es-ES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solidFill>
                  <a:srgbClr val="000000"/>
                </a:solidFill>
                <a:latin typeface="Calibri"/>
              </a:rPr>
              <a:t>Sexto nivel del esquema</a:t>
            </a:r>
            <a:endParaRPr b="0" lang="es-ES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solidFill>
                  <a:srgbClr val="000000"/>
                </a:solidFill>
                <a:latin typeface="Calibri"/>
              </a:rPr>
              <a:t>Séptimo nivel del esquema</a:t>
            </a:r>
            <a:endParaRPr b="0" lang="es-ES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es-ES" sz="4400" spc="-1" strike="noStrike">
                <a:solidFill>
                  <a:srgbClr val="000000"/>
                </a:solidFill>
                <a:latin typeface="Calibri Light"/>
              </a:rPr>
              <a:t>Haga clic para modificar el estilo de título del patrón</a:t>
            </a:r>
            <a:endParaRPr b="0" lang="es-E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>
            <a:noAutofit/>
          </a:bodyPr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s-ES" sz="2800" spc="-1" strike="noStrike">
                <a:solidFill>
                  <a:srgbClr val="000000"/>
                </a:solidFill>
                <a:latin typeface="Calibri"/>
              </a:rPr>
              <a:t>Haga clic para modificar los estilos de texto del patrón</a:t>
            </a:r>
            <a:endParaRPr b="0" lang="es-ES" sz="28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s-ES" sz="2400" spc="-1" strike="noStrike">
                <a:solidFill>
                  <a:srgbClr val="000000"/>
                </a:solidFill>
                <a:latin typeface="Calibri"/>
              </a:rPr>
              <a:t>Segundo nivel</a:t>
            </a:r>
            <a:endParaRPr b="0" lang="es-ES" sz="2400" spc="-1" strike="noStrike">
              <a:solidFill>
                <a:srgbClr val="000000"/>
              </a:solidFill>
              <a:latin typeface="Calibri"/>
            </a:endParaRPr>
          </a:p>
          <a:p>
            <a:pPr lvl="2" marL="11430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s-ES" sz="2000" spc="-1" strike="noStrike">
                <a:solidFill>
                  <a:srgbClr val="000000"/>
                </a:solidFill>
                <a:latin typeface="Calibri"/>
              </a:rPr>
              <a:t>Tercer nivel</a:t>
            </a:r>
            <a:endParaRPr b="0" lang="es-ES" sz="2000" spc="-1" strike="noStrike">
              <a:solidFill>
                <a:srgbClr val="000000"/>
              </a:solidFill>
              <a:latin typeface="Calibri"/>
            </a:endParaRPr>
          </a:p>
          <a:p>
            <a:pPr lvl="3" marL="16002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s-ES" sz="1800" spc="-1" strike="noStrike">
                <a:solidFill>
                  <a:srgbClr val="000000"/>
                </a:solidFill>
                <a:latin typeface="Calibri"/>
              </a:rPr>
              <a:t>Cuarto nivel</a:t>
            </a:r>
            <a:endParaRPr b="0" lang="es-ES" sz="1800" spc="-1" strike="noStrike">
              <a:solidFill>
                <a:srgbClr val="000000"/>
              </a:solidFill>
              <a:latin typeface="Calibri"/>
            </a:endParaRPr>
          </a:p>
          <a:p>
            <a:pPr lvl="4" marL="20574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s-ES" sz="1800" spc="-1" strike="noStrike">
                <a:solidFill>
                  <a:srgbClr val="000000"/>
                </a:solidFill>
                <a:latin typeface="Calibri"/>
              </a:rPr>
              <a:t>Quinto nivel</a:t>
            </a:r>
            <a:endParaRPr b="0" lang="es-E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fld id="{C410732A-B9D7-484F-A6C4-D7B3A16DFCEA}" type="datetime">
              <a:rPr b="0" lang="es-ES" sz="1200" spc="-1" strike="noStrike">
                <a:solidFill>
                  <a:srgbClr val="8b8b8b"/>
                </a:solidFill>
                <a:latin typeface="Calibri"/>
              </a:rPr>
              <a:t>13/09/20</a:t>
            </a:fld>
            <a:endParaRPr b="0" lang="es-ES" sz="1200" spc="-1" strike="noStrike"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>
            <a:noAutofit/>
          </a:bodyPr>
          <a:p>
            <a:endParaRPr b="0" lang="es-ES" sz="2400" spc="-1" strike="noStrike">
              <a:latin typeface="Times New Roman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01BF01B9-138F-44E8-A770-E4F717EC99C9}" type="slidenum">
              <a:rPr b="0" lang="es-ES" sz="1200" spc="-1" strike="noStrike">
                <a:solidFill>
                  <a:srgbClr val="8b8b8b"/>
                </a:solidFill>
                <a:latin typeface="Calibri"/>
              </a:rPr>
              <a:t>&lt;número&gt;</a:t>
            </a:fld>
            <a:endParaRPr b="0" lang="es-ES" sz="12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5.jpeg"/><Relationship Id="rId2" Type="http://schemas.openxmlformats.org/officeDocument/2006/relationships/slideLayout" Target="../slideLayouts/slideLayout2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hyperlink" Target="https://elu.nl/the-dynamics-of-data-roles-teams/" TargetMode="External"/><Relationship Id="rId3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image" Target="../media/image18.png"/><Relationship Id="rId3" Type="http://schemas.openxmlformats.org/officeDocument/2006/relationships/image" Target="../media/image19.jpeg"/><Relationship Id="rId4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0.jpeg"/><Relationship Id="rId2" Type="http://schemas.openxmlformats.org/officeDocument/2006/relationships/image" Target="../media/image21.jpeg"/><Relationship Id="rId3" Type="http://schemas.openxmlformats.org/officeDocument/2006/relationships/image" Target="../media/image22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hyperlink" Target="http://nirvacana.com/thoughts/2013/07/08/becoming-a-data-scientist/" TargetMode="External"/><Relationship Id="rId3" Type="http://schemas.openxmlformats.org/officeDocument/2006/relationships/image" Target="../media/image25.gif"/><Relationship Id="rId4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6.jpeg"/><Relationship Id="rId2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image" Target="../media/image28.png"/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jpeg"/><Relationship Id="rId6" Type="http://schemas.openxmlformats.org/officeDocument/2006/relationships/image" Target="../media/image32.png"/><Relationship Id="rId7" Type="http://schemas.openxmlformats.org/officeDocument/2006/relationships/image" Target="../media/image33.png"/><Relationship Id="rId8" Type="http://schemas.openxmlformats.org/officeDocument/2006/relationships/image" Target="../media/image34.png"/><Relationship Id="rId9" Type="http://schemas.openxmlformats.org/officeDocument/2006/relationships/image" Target="../media/image35.png"/><Relationship Id="rId10" Type="http://schemas.openxmlformats.org/officeDocument/2006/relationships/image" Target="../media/image36.png"/><Relationship Id="rId11" Type="http://schemas.openxmlformats.org/officeDocument/2006/relationships/image" Target="../media/image37.png"/><Relationship Id="rId12" Type="http://schemas.openxmlformats.org/officeDocument/2006/relationships/image" Target="../media/image38.png"/><Relationship Id="rId13" Type="http://schemas.openxmlformats.org/officeDocument/2006/relationships/image" Target="../media/image39.png"/><Relationship Id="rId14" Type="http://schemas.openxmlformats.org/officeDocument/2006/relationships/image" Target="../media/image40.png"/><Relationship Id="rId15" Type="http://schemas.openxmlformats.org/officeDocument/2006/relationships/image" Target="../media/image41.png"/><Relationship Id="rId16" Type="http://schemas.openxmlformats.org/officeDocument/2006/relationships/image" Target="../media/image42.png"/><Relationship Id="rId17" Type="http://schemas.openxmlformats.org/officeDocument/2006/relationships/hyperlink" Target="https://twitter.com/wdaali999/status/1161973951565881345?lang=es" TargetMode="External"/><Relationship Id="rId18" Type="http://schemas.openxmlformats.org/officeDocument/2006/relationships/image" Target="../media/image43.png"/><Relationship Id="rId19" Type="http://schemas.openxmlformats.org/officeDocument/2006/relationships/image" Target="../media/image44.png"/><Relationship Id="rId20" Type="http://schemas.openxmlformats.org/officeDocument/2006/relationships/image" Target="../media/image45.png"/><Relationship Id="rId21" Type="http://schemas.openxmlformats.org/officeDocument/2006/relationships/image" Target="../media/image46.png"/><Relationship Id="rId22" Type="http://schemas.openxmlformats.org/officeDocument/2006/relationships/image" Target="../media/image47.png"/><Relationship Id="rId23" Type="http://schemas.openxmlformats.org/officeDocument/2006/relationships/image" Target="../media/image48.png"/><Relationship Id="rId24" Type="http://schemas.openxmlformats.org/officeDocument/2006/relationships/image" Target="../media/image49.png"/><Relationship Id="rId25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image" Target="../media/image51.png"/><Relationship Id="rId3" Type="http://schemas.openxmlformats.org/officeDocument/2006/relationships/image" Target="../media/image52.jpeg"/><Relationship Id="rId4" Type="http://schemas.openxmlformats.org/officeDocument/2006/relationships/image" Target="../media/image53.jpeg"/><Relationship Id="rId5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jpeg"/><Relationship Id="rId3" Type="http://schemas.openxmlformats.org/officeDocument/2006/relationships/hyperlink" Target="https://www.youtube.com/watch?v=X3paOmcrTjQ" TargetMode="External"/><Relationship Id="rId4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54.jpeg"/><Relationship Id="rId2" Type="http://schemas.openxmlformats.org/officeDocument/2006/relationships/image" Target="../media/image55.jpeg"/><Relationship Id="rId3" Type="http://schemas.openxmlformats.org/officeDocument/2006/relationships/image" Target="../media/image56.jpeg"/><Relationship Id="rId4" Type="http://schemas.openxmlformats.org/officeDocument/2006/relationships/image" Target="../media/image57.jpeg"/><Relationship Id="rId5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58.jpeg"/><Relationship Id="rId2" Type="http://schemas.openxmlformats.org/officeDocument/2006/relationships/image" Target="../media/image59.png"/><Relationship Id="rId3" Type="http://schemas.openxmlformats.org/officeDocument/2006/relationships/image" Target="../media/image60.png"/><Relationship Id="rId4" Type="http://schemas.openxmlformats.org/officeDocument/2006/relationships/image" Target="../media/image61.jpeg"/><Relationship Id="rId5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62.png"/><Relationship Id="rId2" Type="http://schemas.openxmlformats.org/officeDocument/2006/relationships/image" Target="../media/image63.jpeg"/><Relationship Id="rId3" Type="http://schemas.openxmlformats.org/officeDocument/2006/relationships/image" Target="../media/image64.png"/><Relationship Id="rId4" Type="http://schemas.openxmlformats.org/officeDocument/2006/relationships/image" Target="../media/image65.jpeg"/><Relationship Id="rId5" Type="http://schemas.openxmlformats.org/officeDocument/2006/relationships/image" Target="../media/image66.jpeg"/><Relationship Id="rId6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67.png"/><Relationship Id="rId2" Type="http://schemas.openxmlformats.org/officeDocument/2006/relationships/image" Target="../media/image68.png"/><Relationship Id="rId3" Type="http://schemas.openxmlformats.org/officeDocument/2006/relationships/image" Target="../media/image69.png"/><Relationship Id="rId4" Type="http://schemas.openxmlformats.org/officeDocument/2006/relationships/image" Target="../media/image70.png"/><Relationship Id="rId5" Type="http://schemas.openxmlformats.org/officeDocument/2006/relationships/image" Target="../media/image71.png"/><Relationship Id="rId6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72.png"/><Relationship Id="rId2" Type="http://schemas.openxmlformats.org/officeDocument/2006/relationships/image" Target="../media/image73.png"/><Relationship Id="rId3" Type="http://schemas.openxmlformats.org/officeDocument/2006/relationships/image" Target="../media/image74.png"/><Relationship Id="rId4" Type="http://schemas.openxmlformats.org/officeDocument/2006/relationships/image" Target="../media/image75.png"/><Relationship Id="rId5" Type="http://schemas.openxmlformats.org/officeDocument/2006/relationships/image" Target="../media/image76.png"/><Relationship Id="rId6" Type="http://schemas.openxmlformats.org/officeDocument/2006/relationships/slideLayout" Target="../slideLayouts/slideLayout1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77.jpeg"/><Relationship Id="rId2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5.jpeg"/><Relationship Id="rId2" Type="http://schemas.openxmlformats.org/officeDocument/2006/relationships/hyperlink" Target="https://bigdataforbanking.com/about-data-science/" TargetMode="External"/><Relationship Id="rId3" Type="http://schemas.openxmlformats.org/officeDocument/2006/relationships/image" Target="../media/image6.jpeg"/><Relationship Id="rId4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hyperlink" Target="https://towardsdatascience.com/data-science-life-cycle-101-for-dummies-like-me-e66b47ad8d8f?gi=99e8083688f9" TargetMode="External"/><Relationship Id="rId3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1.jpeg"/><Relationship Id="rId2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2.jpeg"/><Relationship Id="rId2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3.jpeg"/><Relationship Id="rId2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CustomShape 1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89" name="Picture 2" descr="Teclado, Equipo, Tecnología, Luz, Colorido, Diseño"/>
          <p:cNvPicPr/>
          <p:nvPr/>
        </p:nvPicPr>
        <p:blipFill>
          <a:blip r:embed="rId1"/>
          <a:srcRect l="935" t="9086" r="24385" b="0"/>
          <a:stretch/>
        </p:blipFill>
        <p:spPr>
          <a:xfrm>
            <a:off x="3523320" y="0"/>
            <a:ext cx="8668080" cy="6857640"/>
          </a:xfrm>
          <a:prstGeom prst="rect">
            <a:avLst/>
          </a:prstGeom>
          <a:ln w="0">
            <a:noFill/>
          </a:ln>
        </p:spPr>
      </p:pic>
      <p:sp>
        <p:nvSpPr>
          <p:cNvPr id="90" name="CustomShape 2"/>
          <p:cNvSpPr/>
          <p:nvPr/>
        </p:nvSpPr>
        <p:spPr>
          <a:xfrm>
            <a:off x="0" y="0"/>
            <a:ext cx="9338760" cy="6857640"/>
          </a:xfrm>
          <a:prstGeom prst="rect">
            <a:avLst/>
          </a:prstGeom>
          <a:gradFill rotWithShape="0">
            <a:gsLst>
              <a:gs pos="42000">
                <a:srgbClr val="000000">
                  <a:alpha val="0"/>
                </a:srgbClr>
              </a:gs>
              <a:gs pos="100000">
                <a:srgbClr val="000000">
                  <a:alpha val="64313"/>
                </a:srgbClr>
              </a:gs>
            </a:gsLst>
            <a:lin ang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1" name="TextShape 3"/>
          <p:cNvSpPr txBox="1"/>
          <p:nvPr/>
        </p:nvSpPr>
        <p:spPr>
          <a:xfrm>
            <a:off x="478080" y="1985040"/>
            <a:ext cx="4023000" cy="23410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/>
          </a:bodyPr>
          <a:p>
            <a:pPr>
              <a:lnSpc>
                <a:spcPct val="90000"/>
              </a:lnSpc>
            </a:pPr>
            <a:r>
              <a:rPr b="0" lang="es-ES" sz="4800" spc="-1" strike="noStrike">
                <a:solidFill>
                  <a:srgbClr val="ffffff"/>
                </a:solidFill>
                <a:latin typeface="Calibri Light"/>
              </a:rPr>
              <a:t>Data Science</a:t>
            </a:r>
            <a:br/>
            <a:r>
              <a:rPr b="0" lang="es-ES" sz="4800" spc="-1" strike="noStrike">
                <a:solidFill>
                  <a:srgbClr val="ffffff"/>
                </a:solidFill>
                <a:latin typeface="Calibri Light"/>
              </a:rPr>
              <a:t>Intro</a:t>
            </a:r>
            <a:endParaRPr b="0" lang="es-ES" sz="4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2" name="TextShape 4"/>
          <p:cNvSpPr txBox="1"/>
          <p:nvPr/>
        </p:nvSpPr>
        <p:spPr>
          <a:xfrm>
            <a:off x="478080" y="4872960"/>
            <a:ext cx="4023000" cy="1207800"/>
          </a:xfrm>
          <a:prstGeom prst="rect">
            <a:avLst/>
          </a:prstGeom>
          <a:noFill/>
          <a:ln w="0">
            <a:noFill/>
          </a:ln>
        </p:spPr>
        <p:txBody>
          <a:bodyPr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s-ES" sz="2000" spc="-1" strike="noStrike">
                <a:solidFill>
                  <a:srgbClr val="ffffff"/>
                </a:solidFill>
                <a:latin typeface="Calibri"/>
              </a:rPr>
              <a:t>Daniel Ortiz López </a:t>
            </a:r>
            <a:endParaRPr b="0" lang="es-ES" sz="20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i="1" lang="es-ES" sz="1600" spc="-1" strike="noStrike">
                <a:solidFill>
                  <a:srgbClr val="ffffff"/>
                </a:solidFill>
                <a:latin typeface="Calibri"/>
              </a:rPr>
              <a:t>Lead Instructor</a:t>
            </a:r>
            <a:endParaRPr b="0" lang="es-ES" sz="1600" spc="-1" strike="noStrike">
              <a:latin typeface="Arial"/>
            </a:endParaRPr>
          </a:p>
        </p:txBody>
      </p:sp>
      <p:sp>
        <p:nvSpPr>
          <p:cNvPr id="93" name="CustomShape 5"/>
          <p:cNvSpPr/>
          <p:nvPr/>
        </p:nvSpPr>
        <p:spPr>
          <a:xfrm rot="5400000">
            <a:off x="760320" y="346320"/>
            <a:ext cx="145800" cy="703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4" name="CustomShape 6"/>
          <p:cNvSpPr/>
          <p:nvPr/>
        </p:nvSpPr>
        <p:spPr>
          <a:xfrm>
            <a:off x="480960" y="4546800"/>
            <a:ext cx="3977280" cy="18000"/>
          </a:xfrm>
          <a:prstGeom prst="rect">
            <a:avLst/>
          </a:prstGeom>
          <a:solidFill>
            <a:schemeClr val="tx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95" name="Imagen 12" descr=""/>
          <p:cNvPicPr/>
          <p:nvPr/>
        </p:nvPicPr>
        <p:blipFill>
          <a:blip r:embed="rId2"/>
          <a:stretch/>
        </p:blipFill>
        <p:spPr>
          <a:xfrm>
            <a:off x="9079560" y="771840"/>
            <a:ext cx="2513160" cy="311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Imagen 4" descr="Imagen que contiene taza, café, interior, tabla&#10;&#10;Descripción generada automáticamente"/>
          <p:cNvPicPr/>
          <p:nvPr/>
        </p:nvPicPr>
        <p:blipFill>
          <a:blip r:embed="rId1"/>
          <a:stretch/>
        </p:blipFill>
        <p:spPr>
          <a:xfrm>
            <a:off x="1682640" y="1803960"/>
            <a:ext cx="8826120" cy="4412880"/>
          </a:xfrm>
          <a:prstGeom prst="rect">
            <a:avLst/>
          </a:prstGeom>
          <a:ln w="0">
            <a:noFill/>
          </a:ln>
        </p:spPr>
      </p:pic>
      <p:sp>
        <p:nvSpPr>
          <p:cNvPr id="127" name="CustomShape 1"/>
          <p:cNvSpPr/>
          <p:nvPr/>
        </p:nvSpPr>
        <p:spPr>
          <a:xfrm>
            <a:off x="533520" y="263520"/>
            <a:ext cx="10515240" cy="132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b">
            <a:normAutofit/>
          </a:bodyPr>
          <a:p>
            <a:pPr>
              <a:lnSpc>
                <a:spcPct val="90000"/>
              </a:lnSpc>
            </a:pPr>
            <a:r>
              <a:rPr b="0" lang="es-ES" sz="5400" spc="-1" strike="noStrike">
                <a:solidFill>
                  <a:srgbClr val="000000"/>
                </a:solidFill>
                <a:latin typeface="Calibri Light"/>
              </a:rPr>
              <a:t>Asistentes virtuales</a:t>
            </a:r>
            <a:endParaRPr b="0" lang="es-ES" sz="5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es-ES" sz="4400" spc="-1" strike="noStrike">
                <a:solidFill>
                  <a:srgbClr val="000000"/>
                </a:solidFill>
                <a:latin typeface="Calibri Light"/>
              </a:rPr>
              <a:t>Roles de Data Scientist</a:t>
            </a:r>
            <a:endParaRPr b="0" lang="es-ES" sz="4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29" name="Picture 2" descr="The Dynamics of Data Roles &amp; Teams - European Leadership University"/>
          <p:cNvPicPr/>
          <p:nvPr/>
        </p:nvPicPr>
        <p:blipFill>
          <a:blip r:embed="rId1"/>
          <a:stretch/>
        </p:blipFill>
        <p:spPr>
          <a:xfrm>
            <a:off x="3365640" y="1690560"/>
            <a:ext cx="5079600" cy="4134960"/>
          </a:xfrm>
          <a:prstGeom prst="rect">
            <a:avLst/>
          </a:prstGeom>
          <a:ln w="0">
            <a:noFill/>
          </a:ln>
        </p:spPr>
      </p:pic>
      <p:sp>
        <p:nvSpPr>
          <p:cNvPr id="130" name="CustomShape 2"/>
          <p:cNvSpPr/>
          <p:nvPr/>
        </p:nvSpPr>
        <p:spPr>
          <a:xfrm>
            <a:off x="380880" y="6338880"/>
            <a:ext cx="9626400" cy="30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s-ES" sz="1400" spc="-1" strike="noStrike">
                <a:solidFill>
                  <a:srgbClr val="000000"/>
                </a:solidFill>
                <a:latin typeface="Calibri"/>
              </a:rPr>
              <a:t>Fuente: </a:t>
            </a:r>
            <a:r>
              <a:rPr b="0" lang="es-ES" sz="1400" spc="-1" strike="noStrike" u="sng">
                <a:solidFill>
                  <a:srgbClr val="0563c1"/>
                </a:solidFill>
                <a:uFillTx/>
                <a:latin typeface="Calibri"/>
                <a:hlinkClick r:id="rId2"/>
              </a:rPr>
              <a:t>https://elu.nl/the-dynamics-of-data-roles-teams/</a:t>
            </a:r>
            <a:endParaRPr b="0" lang="es-E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es-ES" sz="4400" spc="-1" strike="noStrike">
                <a:solidFill>
                  <a:srgbClr val="000000"/>
                </a:solidFill>
                <a:latin typeface="Calibri Light"/>
              </a:rPr>
              <a:t>¿Por qué este boom ahora?</a:t>
            </a:r>
            <a:endParaRPr b="0" lang="es-E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2" name="TextShape 2"/>
          <p:cNvSpPr txBox="1"/>
          <p:nvPr/>
        </p:nvSpPr>
        <p:spPr>
          <a:xfrm>
            <a:off x="1028880" y="1805040"/>
            <a:ext cx="3924000" cy="637920"/>
          </a:xfrm>
          <a:prstGeom prst="rect">
            <a:avLst/>
          </a:prstGeom>
          <a:noFill/>
          <a:ln w="0">
            <a:noFill/>
          </a:ln>
        </p:spPr>
        <p:txBody>
          <a:bodyPr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s-ES" sz="2000" spc="-1" strike="noStrike">
                <a:solidFill>
                  <a:srgbClr val="000000"/>
                </a:solidFill>
                <a:latin typeface="Calibri"/>
              </a:rPr>
              <a:t>Linear Regression - 1805</a:t>
            </a:r>
            <a:endParaRPr b="0" lang="es-ES" sz="20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33" name="Imagen 4" descr=""/>
          <p:cNvPicPr/>
          <p:nvPr/>
        </p:nvPicPr>
        <p:blipFill>
          <a:blip r:embed="rId1"/>
          <a:stretch/>
        </p:blipFill>
        <p:spPr>
          <a:xfrm>
            <a:off x="838080" y="2259000"/>
            <a:ext cx="4990680" cy="1323720"/>
          </a:xfrm>
          <a:prstGeom prst="rect">
            <a:avLst/>
          </a:prstGeom>
          <a:ln w="0">
            <a:noFill/>
          </a:ln>
        </p:spPr>
      </p:pic>
      <p:pic>
        <p:nvPicPr>
          <p:cNvPr id="134" name="Imagen 5" descr=""/>
          <p:cNvPicPr/>
          <p:nvPr/>
        </p:nvPicPr>
        <p:blipFill>
          <a:blip r:embed="rId2"/>
          <a:stretch/>
        </p:blipFill>
        <p:spPr>
          <a:xfrm>
            <a:off x="723960" y="4557600"/>
            <a:ext cx="5105160" cy="1628280"/>
          </a:xfrm>
          <a:prstGeom prst="rect">
            <a:avLst/>
          </a:prstGeom>
          <a:ln w="0">
            <a:noFill/>
          </a:ln>
        </p:spPr>
      </p:pic>
      <p:sp>
        <p:nvSpPr>
          <p:cNvPr id="135" name="CustomShape 3"/>
          <p:cNvSpPr/>
          <p:nvPr/>
        </p:nvSpPr>
        <p:spPr>
          <a:xfrm>
            <a:off x="1162080" y="4016520"/>
            <a:ext cx="3924000" cy="63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s-ES" sz="2000" spc="-1" strike="noStrike">
                <a:solidFill>
                  <a:srgbClr val="000000"/>
                </a:solidFill>
                <a:latin typeface="Calibri"/>
              </a:rPr>
              <a:t>Teorema de Bayes - 1763</a:t>
            </a:r>
            <a:endParaRPr b="0" lang="es-ES" sz="2000" spc="-1" strike="noStrike">
              <a:latin typeface="Arial"/>
            </a:endParaRPr>
          </a:p>
        </p:txBody>
      </p:sp>
      <p:pic>
        <p:nvPicPr>
          <p:cNvPr id="136" name="Picture 2" descr="Image result for turing machine | Alan turing machine, Alan turing ..."/>
          <p:cNvPicPr/>
          <p:nvPr/>
        </p:nvPicPr>
        <p:blipFill>
          <a:blip r:embed="rId3"/>
          <a:stretch/>
        </p:blipFill>
        <p:spPr>
          <a:xfrm>
            <a:off x="7013520" y="2679840"/>
            <a:ext cx="4454280" cy="2226960"/>
          </a:xfrm>
          <a:prstGeom prst="rect">
            <a:avLst/>
          </a:prstGeom>
          <a:ln w="0">
            <a:noFill/>
          </a:ln>
        </p:spPr>
      </p:pic>
      <p:sp>
        <p:nvSpPr>
          <p:cNvPr id="137" name="CustomShape 4"/>
          <p:cNvSpPr/>
          <p:nvPr/>
        </p:nvSpPr>
        <p:spPr>
          <a:xfrm>
            <a:off x="7169040" y="2077920"/>
            <a:ext cx="3924000" cy="63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s-ES" sz="2000" spc="-1" strike="noStrike">
                <a:solidFill>
                  <a:srgbClr val="000000"/>
                </a:solidFill>
                <a:latin typeface="Calibri"/>
              </a:rPr>
              <a:t>Máquina de Turing - 1936</a:t>
            </a:r>
            <a:endParaRPr b="0" lang="es-ES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Picture 2" descr="Servers - Radiant"/>
          <p:cNvPicPr/>
          <p:nvPr/>
        </p:nvPicPr>
        <p:blipFill>
          <a:blip r:embed="rId1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 w="0">
            <a:noFill/>
          </a:ln>
        </p:spPr>
      </p:pic>
      <p:sp>
        <p:nvSpPr>
          <p:cNvPr id="139" name="CustomShape 1"/>
          <p:cNvSpPr/>
          <p:nvPr/>
        </p:nvSpPr>
        <p:spPr>
          <a:xfrm>
            <a:off x="1143000" y="1041480"/>
            <a:ext cx="2997000" cy="3656520"/>
          </a:xfrm>
          <a:prstGeom prst="rect">
            <a:avLst/>
          </a:prstGeom>
          <a:solidFill>
            <a:schemeClr val="bg1">
              <a:lumMod val="50000"/>
              <a:alpha val="94000"/>
            </a:scheme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s-ES" sz="1800" spc="-1" strike="noStrike">
                <a:solidFill>
                  <a:srgbClr val="ffffff"/>
                </a:solidFill>
                <a:latin typeface="Calibri"/>
              </a:rPr>
              <a:t>Capacidad de cómputo</a:t>
            </a:r>
            <a:endParaRPr b="0" lang="es-E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s-E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s-E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s-ES" sz="1800" spc="-1" strike="noStrike">
                <a:solidFill>
                  <a:srgbClr val="ffffff"/>
                </a:solidFill>
                <a:latin typeface="Calibri"/>
              </a:rPr>
              <a:t>Gran velocidad en la generación de los datos</a:t>
            </a:r>
            <a:endParaRPr b="0" lang="es-E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s-E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s-E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s-ES" sz="1800" spc="-1" strike="noStrike">
                <a:solidFill>
                  <a:srgbClr val="ffffff"/>
                </a:solidFill>
                <a:latin typeface="Calibri"/>
              </a:rPr>
              <a:t>Internet: red interconectada en todo el mundo</a:t>
            </a:r>
            <a:endParaRPr b="0" lang="es-E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s-E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s-E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s-ES" sz="1800" spc="-1" strike="noStrike">
                <a:solidFill>
                  <a:srgbClr val="ffffff"/>
                </a:solidFill>
                <a:latin typeface="Calibri"/>
              </a:rPr>
              <a:t>Diversidad de los datos: texto, imágenes, audio…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140" name="Imagen 2" descr=""/>
          <p:cNvPicPr/>
          <p:nvPr/>
        </p:nvPicPr>
        <p:blipFill>
          <a:blip r:embed="rId2"/>
          <a:stretch/>
        </p:blipFill>
        <p:spPr>
          <a:xfrm>
            <a:off x="7620120" y="677160"/>
            <a:ext cx="4046760" cy="3034800"/>
          </a:xfrm>
          <a:prstGeom prst="rect">
            <a:avLst/>
          </a:prstGeom>
          <a:ln w="0">
            <a:noFill/>
          </a:ln>
        </p:spPr>
      </p:pic>
      <p:pic>
        <p:nvPicPr>
          <p:cNvPr id="141" name="Imagen 4" descr=""/>
          <p:cNvPicPr/>
          <p:nvPr/>
        </p:nvPicPr>
        <p:blipFill>
          <a:blip r:embed="rId3"/>
          <a:stretch/>
        </p:blipFill>
        <p:spPr>
          <a:xfrm>
            <a:off x="6198120" y="4162320"/>
            <a:ext cx="5346360" cy="2174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7" dur="indefinite" restart="never" nodeType="tmRoot">
          <p:childTnLst>
            <p:seq>
              <p:cTn id="8" dur="indefinite" nodeType="mainSeq">
                <p:childTnLst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CustomShape 1"/>
          <p:cNvSpPr/>
          <p:nvPr/>
        </p:nvSpPr>
        <p:spPr>
          <a:xfrm>
            <a:off x="0" y="0"/>
            <a:ext cx="5009760" cy="6857640"/>
          </a:xfrm>
          <a:prstGeom prst="rect">
            <a:avLst/>
          </a:prstGeom>
          <a:solidFill>
            <a:schemeClr val="tx2">
              <a:lumMod val="75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3" name="TextShape 2"/>
          <p:cNvSpPr txBox="1"/>
          <p:nvPr/>
        </p:nvSpPr>
        <p:spPr>
          <a:xfrm>
            <a:off x="736560" y="1228680"/>
            <a:ext cx="3212640" cy="33048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 algn="ctr">
              <a:lnSpc>
                <a:spcPct val="90000"/>
              </a:lnSpc>
            </a:pPr>
            <a:r>
              <a:rPr b="0" lang="es-ES" sz="4400" spc="-1" strike="noStrike">
                <a:solidFill>
                  <a:srgbClr val="ffffff"/>
                </a:solidFill>
                <a:latin typeface="Calibri Light"/>
              </a:rPr>
              <a:t>Hype del Data Scientist</a:t>
            </a:r>
            <a:endParaRPr b="0" lang="es-ES" sz="4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44" name="Picture 2" descr=""/>
          <p:cNvPicPr/>
          <p:nvPr/>
        </p:nvPicPr>
        <p:blipFill>
          <a:blip r:embed="rId1"/>
          <a:stretch/>
        </p:blipFill>
        <p:spPr>
          <a:xfrm>
            <a:off x="6095880" y="704160"/>
            <a:ext cx="5009760" cy="5054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CustomShape 1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rgbClr val="262626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6" name="TextShape 2"/>
          <p:cNvSpPr txBox="1"/>
          <p:nvPr/>
        </p:nvSpPr>
        <p:spPr>
          <a:xfrm>
            <a:off x="8432640" y="1841400"/>
            <a:ext cx="3637080" cy="31744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 algn="ctr">
              <a:lnSpc>
                <a:spcPct val="90000"/>
              </a:lnSpc>
            </a:pPr>
            <a:r>
              <a:rPr b="0" lang="es-ES" sz="4000" spc="-1" strike="noStrike">
                <a:solidFill>
                  <a:srgbClr val="ffffff"/>
                </a:solidFill>
                <a:latin typeface="Calibri Light"/>
              </a:rPr>
              <a:t>Ahora bien, ¿qué piden las empresas?</a:t>
            </a:r>
            <a:endParaRPr b="0" lang="es-ES" sz="40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47" name="Picture 2" descr="I wanna be a data scientist, but… how!? - yottabytes - Medium"/>
          <p:cNvPicPr/>
          <p:nvPr/>
        </p:nvPicPr>
        <p:blipFill>
          <a:blip r:embed="rId1"/>
          <a:stretch/>
        </p:blipFill>
        <p:spPr>
          <a:xfrm>
            <a:off x="312480" y="347040"/>
            <a:ext cx="7594200" cy="6163200"/>
          </a:xfrm>
          <a:prstGeom prst="rect">
            <a:avLst/>
          </a:prstGeom>
          <a:ln w="0">
            <a:noFill/>
          </a:ln>
        </p:spPr>
      </p:pic>
      <p:sp>
        <p:nvSpPr>
          <p:cNvPr id="148" name="CustomShape 3"/>
          <p:cNvSpPr/>
          <p:nvPr/>
        </p:nvSpPr>
        <p:spPr>
          <a:xfrm>
            <a:off x="8432640" y="5727600"/>
            <a:ext cx="3339720" cy="516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s-ES" sz="1400" spc="-1" strike="noStrike">
                <a:solidFill>
                  <a:srgbClr val="ffffff"/>
                </a:solidFill>
                <a:latin typeface="Calibri"/>
              </a:rPr>
              <a:t>Fuente:</a:t>
            </a:r>
            <a:endParaRPr b="0" lang="es-E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ES" sz="1400" spc="-1" strike="noStrike" u="sng">
                <a:solidFill>
                  <a:srgbClr val="0563c1"/>
                </a:solidFill>
                <a:uFillTx/>
                <a:latin typeface="Calibri"/>
                <a:hlinkClick r:id="rId2"/>
              </a:rPr>
              <a:t>http://nirvacana.com/thoughts/2013/07/08/becoming-a-data-scientist/</a:t>
            </a:r>
            <a:endParaRPr b="0" lang="es-ES" sz="1400" spc="-1" strike="noStrike">
              <a:latin typeface="Arial"/>
            </a:endParaRPr>
          </a:p>
        </p:txBody>
      </p:sp>
      <p:pic>
        <p:nvPicPr>
          <p:cNvPr id="149" name="Picture 2" descr="Mind Blown Neil Patrick Harris GIF - MindBlown NeilPatrickHarris ..."/>
          <p:cNvPicPr/>
          <p:nvPr/>
        </p:nvPicPr>
        <p:blipFill>
          <a:blip r:embed="rId3"/>
          <a:stretch/>
        </p:blipFill>
        <p:spPr>
          <a:xfrm>
            <a:off x="3597120" y="2026440"/>
            <a:ext cx="4370400" cy="2414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7" dur="indefinite" restart="never" nodeType="tmRoot">
          <p:childTnLst>
            <p:seq>
              <p:cTn id="18" dur="indefinite" nodeType="mainSeq">
                <p:childTnLst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Picture 2" descr="A workshop with character [2560x1600] (With images) | Desktop ..."/>
          <p:cNvPicPr/>
          <p:nvPr/>
        </p:nvPicPr>
        <p:blipFill>
          <a:blip r:embed="rId1"/>
          <a:stretch/>
        </p:blipFill>
        <p:spPr>
          <a:xfrm>
            <a:off x="0" y="-380880"/>
            <a:ext cx="12191760" cy="7619760"/>
          </a:xfrm>
          <a:prstGeom prst="rect">
            <a:avLst/>
          </a:prstGeom>
          <a:ln w="0">
            <a:noFill/>
          </a:ln>
        </p:spPr>
      </p:pic>
      <p:sp>
        <p:nvSpPr>
          <p:cNvPr id="151" name="CustomShape 1"/>
          <p:cNvSpPr/>
          <p:nvPr/>
        </p:nvSpPr>
        <p:spPr>
          <a:xfrm>
            <a:off x="2066760" y="431640"/>
            <a:ext cx="8057880" cy="63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es-ES" sz="3600" spc="-1" strike="noStrike">
                <a:solidFill>
                  <a:srgbClr val="ffffff"/>
                </a:solidFill>
                <a:latin typeface="Calibri"/>
              </a:rPr>
              <a:t>¿Qué herramientas vamos a necesitar?</a:t>
            </a:r>
            <a:endParaRPr b="0" lang="es-ES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CustomShape 1"/>
          <p:cNvSpPr/>
          <p:nvPr/>
        </p:nvSpPr>
        <p:spPr>
          <a:xfrm>
            <a:off x="2127600" y="1720440"/>
            <a:ext cx="999720" cy="1969920"/>
          </a:xfrm>
          <a:prstGeom prst="rect">
            <a:avLst/>
          </a:prstGeom>
          <a:solidFill>
            <a:schemeClr val="accent1">
              <a:alpha val="13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3" name="CustomShape 2"/>
          <p:cNvSpPr/>
          <p:nvPr/>
        </p:nvSpPr>
        <p:spPr>
          <a:xfrm>
            <a:off x="419400" y="1715400"/>
            <a:ext cx="1667160" cy="1973880"/>
          </a:xfrm>
          <a:prstGeom prst="rect">
            <a:avLst/>
          </a:prstGeom>
          <a:solidFill>
            <a:schemeClr val="accent1">
              <a:alpha val="13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54" name="Picture 18" descr="Create a new ggplot — ggplot • ggplot2"/>
          <p:cNvPicPr/>
          <p:nvPr/>
        </p:nvPicPr>
        <p:blipFill>
          <a:blip r:embed="rId1"/>
          <a:stretch/>
        </p:blipFill>
        <p:spPr>
          <a:xfrm>
            <a:off x="2611440" y="2358360"/>
            <a:ext cx="445320" cy="516240"/>
          </a:xfrm>
          <a:prstGeom prst="rect">
            <a:avLst/>
          </a:prstGeom>
          <a:ln w="0">
            <a:noFill/>
          </a:ln>
        </p:spPr>
      </p:pic>
      <p:pic>
        <p:nvPicPr>
          <p:cNvPr id="155" name="Picture 16" descr="Mi diario Python: Visualización de Datos con Python y Matplotlib"/>
          <p:cNvPicPr/>
          <p:nvPr/>
        </p:nvPicPr>
        <p:blipFill>
          <a:blip r:embed="rId2"/>
          <a:stretch/>
        </p:blipFill>
        <p:spPr>
          <a:xfrm>
            <a:off x="615240" y="3252960"/>
            <a:ext cx="1491840" cy="273600"/>
          </a:xfrm>
          <a:prstGeom prst="rect">
            <a:avLst/>
          </a:prstGeom>
          <a:ln w="0">
            <a:noFill/>
          </a:ln>
        </p:spPr>
      </p:pic>
      <p:sp>
        <p:nvSpPr>
          <p:cNvPr id="156" name="CustomShape 3"/>
          <p:cNvSpPr/>
          <p:nvPr/>
        </p:nvSpPr>
        <p:spPr>
          <a:xfrm>
            <a:off x="6095880" y="1291680"/>
            <a:ext cx="3289680" cy="872280"/>
          </a:xfrm>
          <a:prstGeom prst="rect">
            <a:avLst/>
          </a:prstGeom>
          <a:solidFill>
            <a:schemeClr val="accent1">
              <a:alpha val="13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7" name="CustomShape 4"/>
          <p:cNvSpPr/>
          <p:nvPr/>
        </p:nvSpPr>
        <p:spPr>
          <a:xfrm>
            <a:off x="903240" y="565920"/>
            <a:ext cx="3492000" cy="1034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es-ES" sz="2000" spc="-1" strike="noStrike">
                <a:solidFill>
                  <a:srgbClr val="000000"/>
                </a:solidFill>
                <a:latin typeface="Calibri"/>
              </a:rPr>
              <a:t>Lenguajes de programación</a:t>
            </a:r>
            <a:endParaRPr b="0" lang="es-ES" sz="2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i="1" lang="es-ES" sz="1400" spc="-1" strike="noStrike">
                <a:solidFill>
                  <a:srgbClr val="000000"/>
                </a:solidFill>
                <a:latin typeface="Calibri"/>
              </a:rPr>
              <a:t>Con los lenguajes de programación haremos todo. Leer datos, limpiarlos, machine learning, visualizaciones</a:t>
            </a:r>
            <a:endParaRPr b="0" lang="es-ES" sz="1400" spc="-1" strike="noStrike">
              <a:latin typeface="Arial"/>
            </a:endParaRPr>
          </a:p>
        </p:txBody>
      </p:sp>
      <p:sp>
        <p:nvSpPr>
          <p:cNvPr id="158" name="CustomShape 5"/>
          <p:cNvSpPr/>
          <p:nvPr/>
        </p:nvSpPr>
        <p:spPr>
          <a:xfrm>
            <a:off x="903240" y="4379760"/>
            <a:ext cx="3884400" cy="821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es-ES" sz="2000" spc="-1" strike="noStrike">
                <a:solidFill>
                  <a:srgbClr val="000000"/>
                </a:solidFill>
                <a:latin typeface="Calibri"/>
              </a:rPr>
              <a:t>Visualización</a:t>
            </a:r>
            <a:endParaRPr b="0" lang="es-ES" sz="2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i="1" lang="es-ES" sz="1400" spc="-1" strike="noStrike">
                <a:solidFill>
                  <a:srgbClr val="000000"/>
                </a:solidFill>
                <a:latin typeface="Calibri"/>
              </a:rPr>
              <a:t>Librerias de visualización de Python y herramientas de Business Intelligence</a:t>
            </a:r>
            <a:endParaRPr b="0" lang="es-ES" sz="1400" spc="-1" strike="noStrike">
              <a:latin typeface="Arial"/>
            </a:endParaRPr>
          </a:p>
        </p:txBody>
      </p:sp>
      <p:sp>
        <p:nvSpPr>
          <p:cNvPr id="159" name="CustomShape 6"/>
          <p:cNvSpPr/>
          <p:nvPr/>
        </p:nvSpPr>
        <p:spPr>
          <a:xfrm>
            <a:off x="6540840" y="4348800"/>
            <a:ext cx="4080240" cy="821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es-ES" sz="2000" spc="-1" strike="noStrike">
                <a:solidFill>
                  <a:srgbClr val="000000"/>
                </a:solidFill>
                <a:latin typeface="Calibri"/>
              </a:rPr>
              <a:t>Control de versiones</a:t>
            </a:r>
            <a:endParaRPr b="0" lang="es-ES" sz="2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i="1" lang="es-ES" sz="1400" spc="-1" strike="noStrike">
                <a:solidFill>
                  <a:srgbClr val="000000"/>
                </a:solidFill>
                <a:latin typeface="Calibri"/>
              </a:rPr>
              <a:t>Compartir archivos y llevar una traza de nuestros programas</a:t>
            </a:r>
            <a:endParaRPr b="0" lang="es-ES" sz="1400" spc="-1" strike="noStrike">
              <a:latin typeface="Arial"/>
            </a:endParaRPr>
          </a:p>
        </p:txBody>
      </p:sp>
      <p:sp>
        <p:nvSpPr>
          <p:cNvPr id="160" name="CustomShape 7"/>
          <p:cNvSpPr/>
          <p:nvPr/>
        </p:nvSpPr>
        <p:spPr>
          <a:xfrm>
            <a:off x="6095880" y="590400"/>
            <a:ext cx="4794480" cy="608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es-ES" sz="2000" spc="-1" strike="noStrike">
                <a:solidFill>
                  <a:srgbClr val="000000"/>
                </a:solidFill>
                <a:latin typeface="Calibri"/>
              </a:rPr>
              <a:t>IDE (Entorno de Desarrollo Integrado)</a:t>
            </a:r>
            <a:endParaRPr b="0" lang="es-ES" sz="2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i="1" lang="es-ES" sz="1400" spc="-1" strike="noStrike">
                <a:solidFill>
                  <a:srgbClr val="000000"/>
                </a:solidFill>
                <a:latin typeface="Calibri"/>
              </a:rPr>
              <a:t>Software donde programaremos con nuestros lenguajes</a:t>
            </a:r>
            <a:endParaRPr b="0" lang="es-ES" sz="1400" spc="-1" strike="noStrike">
              <a:latin typeface="Arial"/>
            </a:endParaRPr>
          </a:p>
        </p:txBody>
      </p:sp>
      <p:pic>
        <p:nvPicPr>
          <p:cNvPr id="161" name="Picture 2" descr="Proyecto Jupyter - Wikipedia, la enciclopedia libre"/>
          <p:cNvPicPr/>
          <p:nvPr/>
        </p:nvPicPr>
        <p:blipFill>
          <a:blip r:embed="rId3"/>
          <a:stretch/>
        </p:blipFill>
        <p:spPr>
          <a:xfrm>
            <a:off x="7749720" y="1382400"/>
            <a:ext cx="624240" cy="723600"/>
          </a:xfrm>
          <a:prstGeom prst="rect">
            <a:avLst/>
          </a:prstGeom>
          <a:ln w="0">
            <a:noFill/>
          </a:ln>
        </p:spPr>
      </p:pic>
      <p:pic>
        <p:nvPicPr>
          <p:cNvPr id="162" name="Picture 14" descr="Git - Logo Downloads"/>
          <p:cNvPicPr/>
          <p:nvPr/>
        </p:nvPicPr>
        <p:blipFill>
          <a:blip r:embed="rId4"/>
          <a:stretch/>
        </p:blipFill>
        <p:spPr>
          <a:xfrm>
            <a:off x="7374600" y="5522040"/>
            <a:ext cx="1286640" cy="437400"/>
          </a:xfrm>
          <a:prstGeom prst="rect">
            <a:avLst/>
          </a:prstGeom>
          <a:ln w="0">
            <a:noFill/>
          </a:ln>
        </p:spPr>
      </p:pic>
      <p:pic>
        <p:nvPicPr>
          <p:cNvPr id="163" name="Picture 16" descr=""/>
          <p:cNvPicPr/>
          <p:nvPr/>
        </p:nvPicPr>
        <p:blipFill>
          <a:blip r:embed="rId5"/>
          <a:stretch/>
        </p:blipFill>
        <p:spPr>
          <a:xfrm>
            <a:off x="8644680" y="5362200"/>
            <a:ext cx="1286640" cy="723600"/>
          </a:xfrm>
          <a:prstGeom prst="rect">
            <a:avLst/>
          </a:prstGeom>
          <a:ln w="0">
            <a:noFill/>
          </a:ln>
        </p:spPr>
      </p:pic>
      <p:pic>
        <p:nvPicPr>
          <p:cNvPr id="164" name="Picture 18" descr=""/>
          <p:cNvPicPr/>
          <p:nvPr/>
        </p:nvPicPr>
        <p:blipFill>
          <a:blip r:embed="rId6"/>
          <a:stretch/>
        </p:blipFill>
        <p:spPr>
          <a:xfrm>
            <a:off x="1018440" y="1754280"/>
            <a:ext cx="583920" cy="583920"/>
          </a:xfrm>
          <a:prstGeom prst="rect">
            <a:avLst/>
          </a:prstGeom>
          <a:ln w="0">
            <a:noFill/>
          </a:ln>
        </p:spPr>
      </p:pic>
      <p:pic>
        <p:nvPicPr>
          <p:cNvPr id="165" name="Picture 20" descr=""/>
          <p:cNvPicPr/>
          <p:nvPr/>
        </p:nvPicPr>
        <p:blipFill>
          <a:blip r:embed="rId7"/>
          <a:stretch/>
        </p:blipFill>
        <p:spPr>
          <a:xfrm>
            <a:off x="2166840" y="1746720"/>
            <a:ext cx="716760" cy="555480"/>
          </a:xfrm>
          <a:prstGeom prst="rect">
            <a:avLst/>
          </a:prstGeom>
          <a:ln w="0">
            <a:noFill/>
          </a:ln>
        </p:spPr>
      </p:pic>
      <p:pic>
        <p:nvPicPr>
          <p:cNvPr id="166" name="Picture 18" descr=""/>
          <p:cNvPicPr/>
          <p:nvPr/>
        </p:nvPicPr>
        <p:blipFill>
          <a:blip r:embed="rId8"/>
          <a:stretch/>
        </p:blipFill>
        <p:spPr>
          <a:xfrm>
            <a:off x="903240" y="5229720"/>
            <a:ext cx="583920" cy="583920"/>
          </a:xfrm>
          <a:prstGeom prst="rect">
            <a:avLst/>
          </a:prstGeom>
          <a:ln w="0">
            <a:noFill/>
          </a:ln>
        </p:spPr>
      </p:pic>
      <p:pic>
        <p:nvPicPr>
          <p:cNvPr id="167" name="Picture 22" descr="sql-logo - Desafio Latam"/>
          <p:cNvPicPr/>
          <p:nvPr/>
        </p:nvPicPr>
        <p:blipFill>
          <a:blip r:embed="rId9"/>
          <a:stretch/>
        </p:blipFill>
        <p:spPr>
          <a:xfrm>
            <a:off x="3059640" y="1697400"/>
            <a:ext cx="1212840" cy="636480"/>
          </a:xfrm>
          <a:prstGeom prst="rect">
            <a:avLst/>
          </a:prstGeom>
          <a:ln w="0">
            <a:noFill/>
          </a:ln>
        </p:spPr>
      </p:pic>
      <p:pic>
        <p:nvPicPr>
          <p:cNvPr id="168" name="Picture 26" descr="Centro de descargas multimedia | Tableau Software"/>
          <p:cNvPicPr/>
          <p:nvPr/>
        </p:nvPicPr>
        <p:blipFill>
          <a:blip r:embed="rId10"/>
          <a:stretch/>
        </p:blipFill>
        <p:spPr>
          <a:xfrm>
            <a:off x="3371760" y="5313960"/>
            <a:ext cx="1693800" cy="380880"/>
          </a:xfrm>
          <a:prstGeom prst="rect">
            <a:avLst/>
          </a:prstGeom>
          <a:ln w="0">
            <a:noFill/>
          </a:ln>
        </p:spPr>
      </p:pic>
      <p:pic>
        <p:nvPicPr>
          <p:cNvPr id="169" name="Picture 28" descr="Spyder (programari) - Viquipèdia, l'enciclopèdia lliure"/>
          <p:cNvPicPr/>
          <p:nvPr/>
        </p:nvPicPr>
        <p:blipFill>
          <a:blip r:embed="rId11"/>
          <a:stretch/>
        </p:blipFill>
        <p:spPr>
          <a:xfrm>
            <a:off x="8589240" y="1401840"/>
            <a:ext cx="716760" cy="716760"/>
          </a:xfrm>
          <a:prstGeom prst="rect">
            <a:avLst/>
          </a:prstGeom>
          <a:ln w="0">
            <a:noFill/>
          </a:ln>
        </p:spPr>
      </p:pic>
      <p:pic>
        <p:nvPicPr>
          <p:cNvPr id="170" name="Picture 30" descr="14 Tips para optimizar su Visual Studio Code! - DEV"/>
          <p:cNvPicPr/>
          <p:nvPr/>
        </p:nvPicPr>
        <p:blipFill>
          <a:blip r:embed="rId12"/>
          <a:stretch/>
        </p:blipFill>
        <p:spPr>
          <a:xfrm>
            <a:off x="9491040" y="1238400"/>
            <a:ext cx="1073160" cy="506520"/>
          </a:xfrm>
          <a:prstGeom prst="rect">
            <a:avLst/>
          </a:prstGeom>
          <a:ln w="0">
            <a:noFill/>
          </a:ln>
        </p:spPr>
      </p:pic>
      <p:pic>
        <p:nvPicPr>
          <p:cNvPr id="171" name="Picture 2" descr="Anaconda (Python distribution) - Wikipedia"/>
          <p:cNvPicPr/>
          <p:nvPr/>
        </p:nvPicPr>
        <p:blipFill>
          <a:blip r:embed="rId13"/>
          <a:stretch/>
        </p:blipFill>
        <p:spPr>
          <a:xfrm>
            <a:off x="5584680" y="1989000"/>
            <a:ext cx="1022400" cy="510120"/>
          </a:xfrm>
          <a:prstGeom prst="rect">
            <a:avLst/>
          </a:prstGeom>
          <a:ln w="0">
            <a:noFill/>
          </a:ln>
        </p:spPr>
      </p:pic>
      <p:pic>
        <p:nvPicPr>
          <p:cNvPr id="172" name="Picture 4" descr="RStudio Logo Usage Guidelines - RStudio"/>
          <p:cNvPicPr/>
          <p:nvPr/>
        </p:nvPicPr>
        <p:blipFill>
          <a:blip r:embed="rId14"/>
          <a:stretch/>
        </p:blipFill>
        <p:spPr>
          <a:xfrm>
            <a:off x="6310080" y="1551240"/>
            <a:ext cx="1119240" cy="392400"/>
          </a:xfrm>
          <a:prstGeom prst="rect">
            <a:avLst/>
          </a:prstGeom>
          <a:ln w="0">
            <a:noFill/>
          </a:ln>
        </p:spPr>
      </p:pic>
      <p:pic>
        <p:nvPicPr>
          <p:cNvPr id="173" name="Picture 2" descr="PyCharm Reviews: Pricing &amp; Software Features 2020 - Financesonline.com"/>
          <p:cNvPicPr/>
          <p:nvPr/>
        </p:nvPicPr>
        <p:blipFill>
          <a:blip r:embed="rId15"/>
          <a:stretch/>
        </p:blipFill>
        <p:spPr>
          <a:xfrm>
            <a:off x="9596520" y="1707840"/>
            <a:ext cx="1073160" cy="438840"/>
          </a:xfrm>
          <a:prstGeom prst="rect">
            <a:avLst/>
          </a:prstGeom>
          <a:ln w="0">
            <a:noFill/>
          </a:ln>
        </p:spPr>
      </p:pic>
      <p:pic>
        <p:nvPicPr>
          <p:cNvPr id="174" name="Picture 20" descr=""/>
          <p:cNvPicPr/>
          <p:nvPr/>
        </p:nvPicPr>
        <p:blipFill>
          <a:blip r:embed="rId16"/>
          <a:stretch/>
        </p:blipFill>
        <p:spPr>
          <a:xfrm>
            <a:off x="1695240" y="5258520"/>
            <a:ext cx="716760" cy="555480"/>
          </a:xfrm>
          <a:prstGeom prst="rect">
            <a:avLst/>
          </a:prstGeom>
          <a:ln w="0">
            <a:noFill/>
          </a:ln>
        </p:spPr>
      </p:pic>
      <p:sp>
        <p:nvSpPr>
          <p:cNvPr id="175" name="CustomShape 8"/>
          <p:cNvSpPr/>
          <p:nvPr/>
        </p:nvSpPr>
        <p:spPr>
          <a:xfrm>
            <a:off x="4751280" y="6278760"/>
            <a:ext cx="732420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s-ES" sz="1800" spc="-1" strike="noStrike" u="sng">
                <a:solidFill>
                  <a:srgbClr val="0563c1"/>
                </a:solidFill>
                <a:uFillTx/>
                <a:latin typeface="Calibri"/>
                <a:hlinkClick r:id="rId17"/>
              </a:rPr>
              <a:t>https://twitter.com/wdaali999/status/1161973951565881345?lang=es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176" name="Picture 4" descr=""/>
          <p:cNvPicPr/>
          <p:nvPr/>
        </p:nvPicPr>
        <p:blipFill>
          <a:blip r:embed="rId18"/>
          <a:stretch/>
        </p:blipFill>
        <p:spPr>
          <a:xfrm>
            <a:off x="482400" y="2372040"/>
            <a:ext cx="1071360" cy="432720"/>
          </a:xfrm>
          <a:prstGeom prst="rect">
            <a:avLst/>
          </a:prstGeom>
          <a:ln w="0">
            <a:noFill/>
          </a:ln>
        </p:spPr>
      </p:pic>
      <p:pic>
        <p:nvPicPr>
          <p:cNvPr id="177" name="Picture 6" descr=""/>
          <p:cNvPicPr/>
          <p:nvPr/>
        </p:nvPicPr>
        <p:blipFill>
          <a:blip r:embed="rId19"/>
          <a:stretch/>
        </p:blipFill>
        <p:spPr>
          <a:xfrm>
            <a:off x="1261800" y="2574000"/>
            <a:ext cx="1027800" cy="406800"/>
          </a:xfrm>
          <a:prstGeom prst="rect">
            <a:avLst/>
          </a:prstGeom>
          <a:ln w="0">
            <a:noFill/>
          </a:ln>
        </p:spPr>
      </p:pic>
      <p:pic>
        <p:nvPicPr>
          <p:cNvPr id="178" name="Picture 8" descr=""/>
          <p:cNvPicPr/>
          <p:nvPr/>
        </p:nvPicPr>
        <p:blipFill>
          <a:blip r:embed="rId20"/>
          <a:stretch/>
        </p:blipFill>
        <p:spPr>
          <a:xfrm>
            <a:off x="443520" y="2728800"/>
            <a:ext cx="820080" cy="441360"/>
          </a:xfrm>
          <a:prstGeom prst="rect">
            <a:avLst/>
          </a:prstGeom>
          <a:ln w="0">
            <a:noFill/>
          </a:ln>
        </p:spPr>
      </p:pic>
      <p:pic>
        <p:nvPicPr>
          <p:cNvPr id="179" name="Picture 20" descr="Tidyverse: dplyr y tidyr"/>
          <p:cNvPicPr/>
          <p:nvPr/>
        </p:nvPicPr>
        <p:blipFill>
          <a:blip r:embed="rId21"/>
          <a:stretch/>
        </p:blipFill>
        <p:spPr>
          <a:xfrm>
            <a:off x="2417040" y="2749680"/>
            <a:ext cx="469800" cy="542880"/>
          </a:xfrm>
          <a:prstGeom prst="rect">
            <a:avLst/>
          </a:prstGeom>
          <a:ln w="0">
            <a:noFill/>
          </a:ln>
        </p:spPr>
      </p:pic>
      <p:sp>
        <p:nvSpPr>
          <p:cNvPr id="180" name="CustomShape 9"/>
          <p:cNvSpPr/>
          <p:nvPr/>
        </p:nvSpPr>
        <p:spPr>
          <a:xfrm>
            <a:off x="2412360" y="3359520"/>
            <a:ext cx="166716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s-ES" sz="1800" spc="-1" strike="noStrike">
                <a:solidFill>
                  <a:srgbClr val="000000"/>
                </a:solidFill>
                <a:latin typeface="Calibri"/>
              </a:rPr>
              <a:t>LIBRERÍAS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181" name="Imagen 14" descr=""/>
          <p:cNvPicPr/>
          <p:nvPr/>
        </p:nvPicPr>
        <p:blipFill>
          <a:blip r:embed="rId22"/>
          <a:stretch/>
        </p:blipFill>
        <p:spPr>
          <a:xfrm>
            <a:off x="7245720" y="3359160"/>
            <a:ext cx="820080" cy="683280"/>
          </a:xfrm>
          <a:prstGeom prst="rect">
            <a:avLst/>
          </a:prstGeom>
          <a:ln w="0">
            <a:noFill/>
          </a:ln>
        </p:spPr>
      </p:pic>
      <p:pic>
        <p:nvPicPr>
          <p:cNvPr id="182" name="Imagen 16" descr="Imagen que contiene firmar, dibujo, señal&#10;&#10;Descripción generada automáticamente"/>
          <p:cNvPicPr/>
          <p:nvPr/>
        </p:nvPicPr>
        <p:blipFill>
          <a:blip r:embed="rId23"/>
          <a:stretch/>
        </p:blipFill>
        <p:spPr>
          <a:xfrm>
            <a:off x="8312400" y="3399840"/>
            <a:ext cx="1073160" cy="558360"/>
          </a:xfrm>
          <a:prstGeom prst="rect">
            <a:avLst/>
          </a:prstGeom>
          <a:ln w="0">
            <a:noFill/>
          </a:ln>
        </p:spPr>
      </p:pic>
      <p:sp>
        <p:nvSpPr>
          <p:cNvPr id="183" name="CustomShape 10"/>
          <p:cNvSpPr/>
          <p:nvPr/>
        </p:nvSpPr>
        <p:spPr>
          <a:xfrm>
            <a:off x="5875200" y="2737080"/>
            <a:ext cx="4794480" cy="608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es-ES" sz="2000" spc="-1" strike="noStrike">
                <a:solidFill>
                  <a:srgbClr val="000000"/>
                </a:solidFill>
                <a:latin typeface="Calibri"/>
              </a:rPr>
              <a:t>Otros frameworks</a:t>
            </a:r>
            <a:endParaRPr b="0" lang="es-ES" sz="2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i="1" lang="es-ES" sz="1400" spc="-1" strike="noStrike">
                <a:solidFill>
                  <a:srgbClr val="000000"/>
                </a:solidFill>
                <a:latin typeface="Calibri"/>
              </a:rPr>
              <a:t>Software libre con APIs abiertas para Python</a:t>
            </a:r>
            <a:endParaRPr b="0" lang="es-ES" sz="1400" spc="-1" strike="noStrike">
              <a:latin typeface="Arial"/>
            </a:endParaRPr>
          </a:p>
        </p:txBody>
      </p:sp>
      <p:pic>
        <p:nvPicPr>
          <p:cNvPr id="184" name="" descr=""/>
          <p:cNvPicPr/>
          <p:nvPr/>
        </p:nvPicPr>
        <p:blipFill>
          <a:blip r:embed="rId24"/>
          <a:stretch/>
        </p:blipFill>
        <p:spPr>
          <a:xfrm rot="21595200">
            <a:off x="10800000" y="1499760"/>
            <a:ext cx="1017000" cy="449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TextShape 1"/>
          <p:cNvSpPr txBox="1"/>
          <p:nvPr/>
        </p:nvSpPr>
        <p:spPr>
          <a:xfrm>
            <a:off x="838080" y="27662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73000"/>
          </a:bodyPr>
          <a:p>
            <a:pPr algn="ctr">
              <a:lnSpc>
                <a:spcPct val="90000"/>
              </a:lnSpc>
            </a:pPr>
            <a:r>
              <a:rPr b="0" lang="es-ES" sz="6600" spc="-1" strike="noStrike">
                <a:solidFill>
                  <a:srgbClr val="000000"/>
                </a:solidFill>
                <a:latin typeface="Calibri Light"/>
              </a:rPr>
              <a:t>¿Qué vas a aprender en el bootcamp?</a:t>
            </a:r>
            <a:endParaRPr b="0" lang="es-ES" sz="66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Picture 8" descr="Seaborn — Let's make plotting fun | by Karan Bhanot | Towards Data Science"/>
          <p:cNvPicPr/>
          <p:nvPr/>
        </p:nvPicPr>
        <p:blipFill>
          <a:blip r:embed="rId1"/>
          <a:stretch/>
        </p:blipFill>
        <p:spPr>
          <a:xfrm>
            <a:off x="6661440" y="1300680"/>
            <a:ext cx="3157200" cy="2095200"/>
          </a:xfrm>
          <a:prstGeom prst="rect">
            <a:avLst/>
          </a:prstGeom>
          <a:ln w="0">
            <a:noFill/>
          </a:ln>
        </p:spPr>
      </p:pic>
      <p:pic>
        <p:nvPicPr>
          <p:cNvPr id="187" name="Picture 2" descr="Qué es el hackeo? | Definición de hackeo | Avast"/>
          <p:cNvPicPr/>
          <p:nvPr/>
        </p:nvPicPr>
        <p:blipFill>
          <a:blip r:embed="rId2"/>
          <a:stretch/>
        </p:blipFill>
        <p:spPr>
          <a:xfrm>
            <a:off x="785880" y="1316160"/>
            <a:ext cx="4725000" cy="1737000"/>
          </a:xfrm>
          <a:prstGeom prst="rect">
            <a:avLst/>
          </a:prstGeom>
          <a:ln w="0">
            <a:noFill/>
          </a:ln>
        </p:spPr>
      </p:pic>
      <p:sp>
        <p:nvSpPr>
          <p:cNvPr id="188" name="CustomShape 1"/>
          <p:cNvSpPr/>
          <p:nvPr/>
        </p:nvSpPr>
        <p:spPr>
          <a:xfrm>
            <a:off x="6644520" y="678240"/>
            <a:ext cx="4725000" cy="813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/>
          </a:bodyPr>
          <a:p>
            <a:pPr>
              <a:lnSpc>
                <a:spcPct val="90000"/>
              </a:lnSpc>
            </a:pPr>
            <a:r>
              <a:rPr b="1" lang="es-ES" sz="2400" spc="-1" strike="noStrike">
                <a:solidFill>
                  <a:srgbClr val="000000"/>
                </a:solidFill>
                <a:latin typeface="Calibri Light"/>
              </a:rPr>
              <a:t>EDA (Exploratory Data Analysis)</a:t>
            </a:r>
            <a:endParaRPr b="0" lang="es-ES" sz="2400" spc="-1" strike="noStrike">
              <a:latin typeface="Arial"/>
            </a:endParaRPr>
          </a:p>
        </p:txBody>
      </p:sp>
      <p:pic>
        <p:nvPicPr>
          <p:cNvPr id="189" name="Picture 10" descr="Soluciones para Servidores y Centros de datos - Kingston Technology"/>
          <p:cNvPicPr/>
          <p:nvPr/>
        </p:nvPicPr>
        <p:blipFill>
          <a:blip r:embed="rId3"/>
          <a:stretch/>
        </p:blipFill>
        <p:spPr>
          <a:xfrm>
            <a:off x="1280880" y="4212720"/>
            <a:ext cx="3700080" cy="2161800"/>
          </a:xfrm>
          <a:prstGeom prst="rect">
            <a:avLst/>
          </a:prstGeom>
          <a:ln w="0">
            <a:noFill/>
          </a:ln>
        </p:spPr>
      </p:pic>
      <p:sp>
        <p:nvSpPr>
          <p:cNvPr id="190" name="CustomShape 2"/>
          <p:cNvSpPr/>
          <p:nvPr/>
        </p:nvSpPr>
        <p:spPr>
          <a:xfrm>
            <a:off x="638640" y="3429000"/>
            <a:ext cx="4725000" cy="813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/>
          </a:bodyPr>
          <a:p>
            <a:pPr algn="ctr">
              <a:lnSpc>
                <a:spcPct val="90000"/>
              </a:lnSpc>
            </a:pPr>
            <a:r>
              <a:rPr b="1" lang="es-ES" sz="2400" spc="-1" strike="noStrike">
                <a:solidFill>
                  <a:srgbClr val="000000"/>
                </a:solidFill>
                <a:latin typeface="Calibri Light"/>
              </a:rPr>
              <a:t>Acceso a Bases de Datos/Web</a:t>
            </a:r>
            <a:endParaRPr b="0" lang="es-ES" sz="2400" spc="-1" strike="noStrike">
              <a:latin typeface="Arial"/>
            </a:endParaRPr>
          </a:p>
        </p:txBody>
      </p:sp>
      <p:pic>
        <p:nvPicPr>
          <p:cNvPr id="191" name="Picture 12" descr="Tableau Server para Linux Obtenga Tableau para Linux aquí"/>
          <p:cNvPicPr/>
          <p:nvPr/>
        </p:nvPicPr>
        <p:blipFill>
          <a:blip r:embed="rId4"/>
          <a:stretch/>
        </p:blipFill>
        <p:spPr>
          <a:xfrm>
            <a:off x="6661440" y="4184640"/>
            <a:ext cx="3848040" cy="2287440"/>
          </a:xfrm>
          <a:prstGeom prst="rect">
            <a:avLst/>
          </a:prstGeom>
          <a:ln w="0">
            <a:noFill/>
          </a:ln>
        </p:spPr>
      </p:pic>
      <p:sp>
        <p:nvSpPr>
          <p:cNvPr id="192" name="CustomShape 3"/>
          <p:cNvSpPr/>
          <p:nvPr/>
        </p:nvSpPr>
        <p:spPr>
          <a:xfrm>
            <a:off x="5746680" y="3396240"/>
            <a:ext cx="5622840" cy="813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/>
          </a:bodyPr>
          <a:p>
            <a:pPr algn="ctr">
              <a:lnSpc>
                <a:spcPct val="90000"/>
              </a:lnSpc>
            </a:pPr>
            <a:r>
              <a:rPr b="1" lang="es-ES" sz="2400" spc="-1" strike="noStrike">
                <a:solidFill>
                  <a:srgbClr val="000000"/>
                </a:solidFill>
                <a:latin typeface="Calibri Light"/>
              </a:rPr>
              <a:t>Dashboards con herramienta de Business Intelligence</a:t>
            </a:r>
            <a:endParaRPr b="0" lang="es-ES" sz="2400" spc="-1" strike="noStrike">
              <a:latin typeface="Arial"/>
            </a:endParaRPr>
          </a:p>
        </p:txBody>
      </p:sp>
      <p:sp>
        <p:nvSpPr>
          <p:cNvPr id="193" name="TextShape 4"/>
          <p:cNvSpPr txBox="1"/>
          <p:nvPr/>
        </p:nvSpPr>
        <p:spPr>
          <a:xfrm>
            <a:off x="768600" y="671760"/>
            <a:ext cx="4725000" cy="8132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 algn="ctr">
              <a:lnSpc>
                <a:spcPct val="90000"/>
              </a:lnSpc>
            </a:pPr>
            <a:r>
              <a:rPr b="1" lang="es-ES" sz="2400" spc="-1" strike="noStrike">
                <a:solidFill>
                  <a:srgbClr val="000000"/>
                </a:solidFill>
                <a:latin typeface="Calibri Light"/>
              </a:rPr>
              <a:t>Aprender a programar en Python</a:t>
            </a:r>
            <a:endParaRPr b="0" lang="es-ES" sz="24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Picture 2" descr="What's the difference between a Data Scientist and a Data Analyst ..."/>
          <p:cNvPicPr/>
          <p:nvPr/>
        </p:nvPicPr>
        <p:blipFill>
          <a:blip r:embed="rId1"/>
          <a:srcRect l="6482" t="9798" r="6988" b="9798"/>
          <a:stretch/>
        </p:blipFill>
        <p:spPr>
          <a:xfrm>
            <a:off x="8528760" y="365040"/>
            <a:ext cx="3338640" cy="1556640"/>
          </a:xfrm>
          <a:prstGeom prst="rect">
            <a:avLst/>
          </a:prstGeom>
          <a:ln w="0">
            <a:noFill/>
          </a:ln>
        </p:spPr>
      </p:pic>
      <p:sp>
        <p:nvSpPr>
          <p:cNvPr id="97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es-ES" sz="4400" spc="-1" strike="noStrike">
                <a:solidFill>
                  <a:srgbClr val="000000"/>
                </a:solidFill>
                <a:latin typeface="Calibri Light"/>
              </a:rPr>
              <a:t>¿Qué es un científico de datos?</a:t>
            </a:r>
            <a:endParaRPr b="0" lang="es-ES" sz="4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98" name="Picture 4" descr="Data Science In 5 Minutes | Data Science For Beginners | What Is ..."/>
          <p:cNvPicPr/>
          <p:nvPr/>
        </p:nvPicPr>
        <p:blipFill>
          <a:blip r:embed="rId2"/>
          <a:stretch/>
        </p:blipFill>
        <p:spPr>
          <a:xfrm>
            <a:off x="2010600" y="1690560"/>
            <a:ext cx="8038080" cy="4521240"/>
          </a:xfrm>
          <a:prstGeom prst="rect">
            <a:avLst/>
          </a:prstGeom>
          <a:ln w="0">
            <a:noFill/>
          </a:ln>
        </p:spPr>
      </p:pic>
      <p:sp>
        <p:nvSpPr>
          <p:cNvPr id="99" name="CustomShape 2"/>
          <p:cNvSpPr/>
          <p:nvPr/>
        </p:nvSpPr>
        <p:spPr>
          <a:xfrm>
            <a:off x="261360" y="6361920"/>
            <a:ext cx="6643080" cy="257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s-ES" sz="1100" spc="-1" strike="noStrike">
                <a:solidFill>
                  <a:srgbClr val="000000"/>
                </a:solidFill>
                <a:latin typeface="Calibri"/>
              </a:rPr>
              <a:t>Fuente: </a:t>
            </a:r>
            <a:r>
              <a:rPr b="0" lang="es-ES" sz="1100" spc="-1" strike="noStrike" u="sng">
                <a:solidFill>
                  <a:srgbClr val="0563c1"/>
                </a:solidFill>
                <a:uFillTx/>
                <a:latin typeface="Calibri"/>
                <a:hlinkClick r:id="rId3"/>
              </a:rPr>
              <a:t>https://www.youtube.com/watch?v=X3paOmcrTjQ</a:t>
            </a:r>
            <a:endParaRPr b="0" lang="es-ES" sz="1100" spc="-1" strike="noStrike">
              <a:latin typeface="Arial"/>
            </a:endParaRPr>
          </a:p>
        </p:txBody>
      </p:sp>
      <p:sp>
        <p:nvSpPr>
          <p:cNvPr id="100" name="CustomShape 3"/>
          <p:cNvSpPr/>
          <p:nvPr/>
        </p:nvSpPr>
        <p:spPr>
          <a:xfrm>
            <a:off x="6904800" y="6212160"/>
            <a:ext cx="457164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r">
              <a:lnSpc>
                <a:spcPct val="100000"/>
              </a:lnSpc>
            </a:pPr>
            <a:r>
              <a:rPr b="0" lang="es-ES" sz="1800" spc="-1" strike="noStrike">
                <a:solidFill>
                  <a:srgbClr val="000000"/>
                </a:solidFill>
                <a:latin typeface="Calibri"/>
              </a:rPr>
              <a:t>Resuelve problemas, aporta soluciones</a:t>
            </a:r>
            <a:endParaRPr b="0" lang="es-E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CustomShape 1"/>
          <p:cNvSpPr/>
          <p:nvPr/>
        </p:nvSpPr>
        <p:spPr>
          <a:xfrm>
            <a:off x="7214040" y="517320"/>
            <a:ext cx="2958840" cy="813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/>
          </a:bodyPr>
          <a:p>
            <a:pPr algn="ctr">
              <a:lnSpc>
                <a:spcPct val="90000"/>
              </a:lnSpc>
            </a:pPr>
            <a:r>
              <a:rPr b="1" lang="es-ES" sz="2400" spc="-1" strike="noStrike">
                <a:solidFill>
                  <a:srgbClr val="000000"/>
                </a:solidFill>
                <a:latin typeface="Calibri Light"/>
              </a:rPr>
              <a:t>Machine Learning</a:t>
            </a:r>
            <a:endParaRPr b="0" lang="es-ES" sz="2400" spc="-1" strike="noStrike">
              <a:latin typeface="Arial"/>
            </a:endParaRPr>
          </a:p>
        </p:txBody>
      </p:sp>
      <p:sp>
        <p:nvSpPr>
          <p:cNvPr id="195" name="CustomShape 2"/>
          <p:cNvSpPr/>
          <p:nvPr/>
        </p:nvSpPr>
        <p:spPr>
          <a:xfrm>
            <a:off x="1500120" y="3560760"/>
            <a:ext cx="2957760" cy="813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/>
          </a:bodyPr>
          <a:p>
            <a:pPr algn="ctr">
              <a:lnSpc>
                <a:spcPct val="90000"/>
              </a:lnSpc>
            </a:pPr>
            <a:r>
              <a:rPr b="1" lang="es-ES" sz="2400" spc="-1" strike="noStrike">
                <a:solidFill>
                  <a:srgbClr val="000000"/>
                </a:solidFill>
                <a:latin typeface="Calibri Light"/>
              </a:rPr>
              <a:t>Inteligencia Artificial</a:t>
            </a:r>
            <a:endParaRPr b="0" lang="es-ES" sz="2400" spc="-1" strike="noStrike">
              <a:latin typeface="Arial"/>
            </a:endParaRPr>
          </a:p>
        </p:txBody>
      </p:sp>
      <p:sp>
        <p:nvSpPr>
          <p:cNvPr id="196" name="CustomShape 3"/>
          <p:cNvSpPr/>
          <p:nvPr/>
        </p:nvSpPr>
        <p:spPr>
          <a:xfrm>
            <a:off x="6683760" y="3507840"/>
            <a:ext cx="4019400" cy="813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/>
          </a:bodyPr>
          <a:p>
            <a:pPr algn="ctr">
              <a:lnSpc>
                <a:spcPct val="90000"/>
              </a:lnSpc>
            </a:pPr>
            <a:r>
              <a:rPr b="1" lang="es-ES" sz="2400" spc="-1" strike="noStrike">
                <a:solidFill>
                  <a:srgbClr val="000000"/>
                </a:solidFill>
                <a:latin typeface="Calibri Light"/>
              </a:rPr>
              <a:t>Trabajo en equipo</a:t>
            </a:r>
            <a:endParaRPr b="0" lang="es-ES" sz="2400" spc="-1" strike="noStrike">
              <a:latin typeface="Arial"/>
            </a:endParaRPr>
          </a:p>
          <a:p>
            <a:pPr algn="ctr">
              <a:lnSpc>
                <a:spcPct val="90000"/>
              </a:lnSpc>
            </a:pPr>
            <a:r>
              <a:rPr b="1" lang="es-ES" sz="2400" spc="-1" strike="noStrike">
                <a:solidFill>
                  <a:srgbClr val="000000"/>
                </a:solidFill>
                <a:latin typeface="Calibri Light"/>
              </a:rPr>
              <a:t>Desafío de tripulaciones</a:t>
            </a:r>
            <a:endParaRPr b="0" lang="es-ES" sz="2400" spc="-1" strike="noStrike">
              <a:latin typeface="Arial"/>
            </a:endParaRPr>
          </a:p>
        </p:txBody>
      </p:sp>
      <p:sp>
        <p:nvSpPr>
          <p:cNvPr id="197" name="TextShape 4"/>
          <p:cNvSpPr txBox="1"/>
          <p:nvPr/>
        </p:nvSpPr>
        <p:spPr>
          <a:xfrm>
            <a:off x="856440" y="581040"/>
            <a:ext cx="4245120" cy="8132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 algn="ctr">
              <a:lnSpc>
                <a:spcPct val="90000"/>
              </a:lnSpc>
            </a:pPr>
            <a:r>
              <a:rPr b="1" lang="es-ES" sz="2400" spc="-1" strike="noStrike">
                <a:solidFill>
                  <a:srgbClr val="000000"/>
                </a:solidFill>
                <a:latin typeface="Calibri Light"/>
              </a:rPr>
              <a:t>Resolución de problemas</a:t>
            </a:r>
            <a:endParaRPr b="0" lang="es-ES" sz="2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98" name="Picture 8" descr="problem solving » Dome | Boston University"/>
          <p:cNvPicPr/>
          <p:nvPr/>
        </p:nvPicPr>
        <p:blipFill>
          <a:blip r:embed="rId1"/>
          <a:stretch/>
        </p:blipFill>
        <p:spPr>
          <a:xfrm>
            <a:off x="1500120" y="1288800"/>
            <a:ext cx="2714040" cy="2037600"/>
          </a:xfrm>
          <a:prstGeom prst="rect">
            <a:avLst/>
          </a:prstGeom>
          <a:ln w="0">
            <a:noFill/>
          </a:ln>
        </p:spPr>
      </p:pic>
      <p:pic>
        <p:nvPicPr>
          <p:cNvPr id="199" name="Picture 2" descr="Machine Learning y algunas de sus principales aplicaciones – MR Informática"/>
          <p:cNvPicPr/>
          <p:nvPr/>
        </p:nvPicPr>
        <p:blipFill>
          <a:blip r:embed="rId2"/>
          <a:stretch/>
        </p:blipFill>
        <p:spPr>
          <a:xfrm>
            <a:off x="7236000" y="1330920"/>
            <a:ext cx="3070800" cy="1535040"/>
          </a:xfrm>
          <a:prstGeom prst="rect">
            <a:avLst/>
          </a:prstGeom>
          <a:ln w="0">
            <a:noFill/>
          </a:ln>
        </p:spPr>
      </p:pic>
      <p:pic>
        <p:nvPicPr>
          <p:cNvPr id="200" name="Picture 6" descr="TEAMWORK: 6 Consejos para Mejorar el trabajo en equipo - Emprendedores News"/>
          <p:cNvPicPr/>
          <p:nvPr/>
        </p:nvPicPr>
        <p:blipFill>
          <a:blip r:embed="rId3"/>
          <a:stretch/>
        </p:blipFill>
        <p:spPr>
          <a:xfrm>
            <a:off x="6923160" y="4353120"/>
            <a:ext cx="3664440" cy="2050920"/>
          </a:xfrm>
          <a:prstGeom prst="rect">
            <a:avLst/>
          </a:prstGeom>
          <a:ln w="0">
            <a:noFill/>
          </a:ln>
        </p:spPr>
      </p:pic>
      <p:pic>
        <p:nvPicPr>
          <p:cNvPr id="201" name="Imagen 8" descr="Imagen que contiene camino, exterior, edificio, camión&#10;&#10;Descripción generada automáticamente"/>
          <p:cNvPicPr/>
          <p:nvPr/>
        </p:nvPicPr>
        <p:blipFill>
          <a:blip r:embed="rId4"/>
          <a:stretch/>
        </p:blipFill>
        <p:spPr>
          <a:xfrm>
            <a:off x="1205640" y="4281480"/>
            <a:ext cx="4245120" cy="2122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CustomShape 1"/>
          <p:cNvSpPr/>
          <p:nvPr/>
        </p:nvSpPr>
        <p:spPr>
          <a:xfrm>
            <a:off x="7214040" y="517320"/>
            <a:ext cx="2958840" cy="813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/>
          </a:bodyPr>
          <a:p>
            <a:pPr algn="ctr">
              <a:lnSpc>
                <a:spcPct val="90000"/>
              </a:lnSpc>
            </a:pPr>
            <a:r>
              <a:rPr b="1" lang="es-ES" sz="2400" spc="-1" strike="noStrike">
                <a:solidFill>
                  <a:srgbClr val="000000"/>
                </a:solidFill>
                <a:latin typeface="Calibri Light"/>
              </a:rPr>
              <a:t>Big Data</a:t>
            </a:r>
            <a:endParaRPr b="0" lang="es-ES" sz="2400" spc="-1" strike="noStrike">
              <a:latin typeface="Arial"/>
            </a:endParaRPr>
          </a:p>
        </p:txBody>
      </p:sp>
      <p:sp>
        <p:nvSpPr>
          <p:cNvPr id="203" name="CustomShape 2"/>
          <p:cNvSpPr/>
          <p:nvPr/>
        </p:nvSpPr>
        <p:spPr>
          <a:xfrm>
            <a:off x="1500120" y="3560760"/>
            <a:ext cx="2957760" cy="813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/>
          </a:bodyPr>
          <a:p>
            <a:pPr algn="ctr">
              <a:lnSpc>
                <a:spcPct val="90000"/>
              </a:lnSpc>
            </a:pPr>
            <a:r>
              <a:rPr b="1" lang="es-ES" sz="2400" spc="-1" strike="noStrike">
                <a:solidFill>
                  <a:srgbClr val="000000"/>
                </a:solidFill>
                <a:latin typeface="Calibri Light"/>
              </a:rPr>
              <a:t>Data Storytelling</a:t>
            </a:r>
            <a:endParaRPr b="0" lang="es-ES" sz="2400" spc="-1" strike="noStrike">
              <a:latin typeface="Arial"/>
            </a:endParaRPr>
          </a:p>
        </p:txBody>
      </p:sp>
      <p:sp>
        <p:nvSpPr>
          <p:cNvPr id="204" name="CustomShape 3"/>
          <p:cNvSpPr/>
          <p:nvPr/>
        </p:nvSpPr>
        <p:spPr>
          <a:xfrm>
            <a:off x="6683760" y="3507840"/>
            <a:ext cx="4019400" cy="813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/>
          </a:bodyPr>
          <a:p>
            <a:pPr algn="ctr">
              <a:lnSpc>
                <a:spcPct val="90000"/>
              </a:lnSpc>
            </a:pPr>
            <a:r>
              <a:rPr b="1" lang="es-ES" sz="2400" spc="-1" strike="noStrike">
                <a:solidFill>
                  <a:srgbClr val="000000"/>
                </a:solidFill>
                <a:latin typeface="Calibri Light"/>
              </a:rPr>
              <a:t>Impacto en negocio</a:t>
            </a:r>
            <a:endParaRPr b="0" lang="es-ES" sz="2400" spc="-1" strike="noStrike">
              <a:latin typeface="Arial"/>
            </a:endParaRPr>
          </a:p>
        </p:txBody>
      </p:sp>
      <p:sp>
        <p:nvSpPr>
          <p:cNvPr id="205" name="TextShape 4"/>
          <p:cNvSpPr txBox="1"/>
          <p:nvPr/>
        </p:nvSpPr>
        <p:spPr>
          <a:xfrm>
            <a:off x="732600" y="517320"/>
            <a:ext cx="4245120" cy="8132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 algn="ctr">
              <a:lnSpc>
                <a:spcPct val="90000"/>
              </a:lnSpc>
            </a:pPr>
            <a:r>
              <a:rPr b="1" lang="es-ES" sz="2400" spc="-1" strike="noStrike">
                <a:solidFill>
                  <a:srgbClr val="000000"/>
                </a:solidFill>
                <a:latin typeface="Calibri Light"/>
              </a:rPr>
              <a:t>Productivización</a:t>
            </a:r>
            <a:endParaRPr b="0" lang="es-ES" sz="2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06" name="Picture 2" descr="Business Impact Analysis | Rabdan"/>
          <p:cNvPicPr/>
          <p:nvPr/>
        </p:nvPicPr>
        <p:blipFill>
          <a:blip r:embed="rId1"/>
          <a:stretch/>
        </p:blipFill>
        <p:spPr>
          <a:xfrm>
            <a:off x="7284600" y="4321440"/>
            <a:ext cx="3125880" cy="2082600"/>
          </a:xfrm>
          <a:prstGeom prst="rect">
            <a:avLst/>
          </a:prstGeom>
          <a:ln w="0">
            <a:noFill/>
          </a:ln>
        </p:spPr>
      </p:pic>
      <p:pic>
        <p:nvPicPr>
          <p:cNvPr id="207" name="Imagen 7" descr="Imagen que contiene cuarto&#10;&#10;Descripción generada automáticamente"/>
          <p:cNvPicPr/>
          <p:nvPr/>
        </p:nvPicPr>
        <p:blipFill>
          <a:blip r:embed="rId2"/>
          <a:stretch/>
        </p:blipFill>
        <p:spPr>
          <a:xfrm>
            <a:off x="720360" y="924120"/>
            <a:ext cx="4257360" cy="2409480"/>
          </a:xfrm>
          <a:prstGeom prst="rect">
            <a:avLst/>
          </a:prstGeom>
          <a:ln w="0">
            <a:noFill/>
          </a:ln>
        </p:spPr>
      </p:pic>
      <p:pic>
        <p:nvPicPr>
          <p:cNvPr id="208" name="Imagen 9" descr="Imagen que contiene firmar, señal, dibujo&#10;&#10;Descripción generada automáticamente"/>
          <p:cNvPicPr/>
          <p:nvPr/>
        </p:nvPicPr>
        <p:blipFill>
          <a:blip r:embed="rId3"/>
          <a:stretch/>
        </p:blipFill>
        <p:spPr>
          <a:xfrm>
            <a:off x="7435440" y="1330920"/>
            <a:ext cx="2737080" cy="1425600"/>
          </a:xfrm>
          <a:prstGeom prst="rect">
            <a:avLst/>
          </a:prstGeom>
          <a:ln w="0">
            <a:noFill/>
          </a:ln>
        </p:spPr>
      </p:pic>
      <p:pic>
        <p:nvPicPr>
          <p:cNvPr id="209" name="Imagen 13" descr="Imagen que contiene dibujo&#10;&#10;Descripción generada automáticamente"/>
          <p:cNvPicPr/>
          <p:nvPr/>
        </p:nvPicPr>
        <p:blipFill>
          <a:blip r:embed="rId4"/>
          <a:stretch/>
        </p:blipFill>
        <p:spPr>
          <a:xfrm>
            <a:off x="1670400" y="4321440"/>
            <a:ext cx="2787480" cy="2092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TextShape 1"/>
          <p:cNvSpPr txBox="1"/>
          <p:nvPr/>
        </p:nvSpPr>
        <p:spPr>
          <a:xfrm>
            <a:off x="838080" y="27662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 algn="ctr">
              <a:lnSpc>
                <a:spcPct val="90000"/>
              </a:lnSpc>
            </a:pPr>
            <a:r>
              <a:rPr b="0" lang="es-ES" sz="6600" spc="-1" strike="noStrike">
                <a:solidFill>
                  <a:srgbClr val="000000"/>
                </a:solidFill>
                <a:latin typeface="Calibri Light"/>
              </a:rPr>
              <a:t>¿Por qué Python?</a:t>
            </a:r>
            <a:endParaRPr b="0" lang="es-ES" sz="66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Picture 10" descr="Escuchar lo es todo - Spotify"/>
          <p:cNvPicPr/>
          <p:nvPr/>
        </p:nvPicPr>
        <p:blipFill>
          <a:blip r:embed="rId1"/>
          <a:stretch/>
        </p:blipFill>
        <p:spPr>
          <a:xfrm>
            <a:off x="3295440" y="2740680"/>
            <a:ext cx="4492080" cy="2358000"/>
          </a:xfrm>
          <a:prstGeom prst="rect">
            <a:avLst/>
          </a:prstGeom>
          <a:ln w="0">
            <a:noFill/>
          </a:ln>
        </p:spPr>
      </p:pic>
      <p:sp>
        <p:nvSpPr>
          <p:cNvPr id="212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es-ES" sz="4400" spc="-1" strike="noStrike">
                <a:solidFill>
                  <a:srgbClr val="000000"/>
                </a:solidFill>
                <a:latin typeface="Calibri Light"/>
              </a:rPr>
              <a:t>¿Quién usa Python?</a:t>
            </a:r>
            <a:endParaRPr b="0" lang="es-ES" sz="4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13" name="Picture 2" descr="ILM Industrial Light &amp; Magic celebra sus 40 años en un minuto de vídeo"/>
          <p:cNvPicPr/>
          <p:nvPr/>
        </p:nvPicPr>
        <p:blipFill>
          <a:blip r:embed="rId2"/>
          <a:stretch/>
        </p:blipFill>
        <p:spPr>
          <a:xfrm>
            <a:off x="910080" y="1391040"/>
            <a:ext cx="2986920" cy="1991160"/>
          </a:xfrm>
          <a:prstGeom prst="rect">
            <a:avLst/>
          </a:prstGeom>
          <a:ln w="0">
            <a:noFill/>
          </a:ln>
        </p:spPr>
      </p:pic>
      <p:pic>
        <p:nvPicPr>
          <p:cNvPr id="214" name="Picture 4" descr="Logo de Google - Wikipedia, la enciclopedia libre"/>
          <p:cNvPicPr/>
          <p:nvPr/>
        </p:nvPicPr>
        <p:blipFill>
          <a:blip r:embed="rId3"/>
          <a:stretch/>
        </p:blipFill>
        <p:spPr>
          <a:xfrm>
            <a:off x="5581080" y="1529640"/>
            <a:ext cx="4591800" cy="1553400"/>
          </a:xfrm>
          <a:prstGeom prst="rect">
            <a:avLst/>
          </a:prstGeom>
          <a:ln w="0">
            <a:noFill/>
          </a:ln>
        </p:spPr>
      </p:pic>
      <p:pic>
        <p:nvPicPr>
          <p:cNvPr id="215" name="Picture 6" descr="14 utilidades de Facebook que quizás no conocías | Las Provincias"/>
          <p:cNvPicPr/>
          <p:nvPr/>
        </p:nvPicPr>
        <p:blipFill>
          <a:blip r:embed="rId4"/>
          <a:stretch/>
        </p:blipFill>
        <p:spPr>
          <a:xfrm>
            <a:off x="952560" y="4187160"/>
            <a:ext cx="3474720" cy="2143440"/>
          </a:xfrm>
          <a:prstGeom prst="rect">
            <a:avLst/>
          </a:prstGeom>
          <a:ln w="0">
            <a:noFill/>
          </a:ln>
        </p:spPr>
      </p:pic>
      <p:pic>
        <p:nvPicPr>
          <p:cNvPr id="216" name="Picture 8" descr="Tendencias de Instagram para 2020"/>
          <p:cNvPicPr/>
          <p:nvPr/>
        </p:nvPicPr>
        <p:blipFill>
          <a:blip r:embed="rId5"/>
          <a:stretch/>
        </p:blipFill>
        <p:spPr>
          <a:xfrm>
            <a:off x="7246440" y="4254840"/>
            <a:ext cx="4339080" cy="21434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es-ES" sz="4400" spc="-1" strike="noStrike">
                <a:solidFill>
                  <a:srgbClr val="000000"/>
                </a:solidFill>
                <a:latin typeface="Calibri Light"/>
              </a:rPr>
              <a:t>¿Para qué se usa Python?</a:t>
            </a:r>
            <a:endParaRPr b="0" lang="es-ES" sz="4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18" name="Imagen 3" descr="Imagen que contiene señal, firmar, reloj&#10;&#10;Descripción generada automáticamente"/>
          <p:cNvPicPr/>
          <p:nvPr/>
        </p:nvPicPr>
        <p:blipFill>
          <a:blip r:embed="rId1"/>
          <a:stretch/>
        </p:blipFill>
        <p:spPr>
          <a:xfrm>
            <a:off x="1795320" y="1917360"/>
            <a:ext cx="882360" cy="882360"/>
          </a:xfrm>
          <a:prstGeom prst="rect">
            <a:avLst/>
          </a:prstGeom>
          <a:ln w="0">
            <a:noFill/>
          </a:ln>
        </p:spPr>
      </p:pic>
      <p:sp>
        <p:nvSpPr>
          <p:cNvPr id="219" name="CustomShape 2"/>
          <p:cNvSpPr/>
          <p:nvPr/>
        </p:nvSpPr>
        <p:spPr>
          <a:xfrm>
            <a:off x="807840" y="2913840"/>
            <a:ext cx="2857320" cy="790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es-ES" sz="1800" spc="-1" strike="noStrike">
                <a:solidFill>
                  <a:srgbClr val="000000"/>
                </a:solidFill>
                <a:latin typeface="Calibri"/>
              </a:rPr>
              <a:t>Videojuegos</a:t>
            </a:r>
            <a:endParaRPr b="0" lang="es-E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i="1" lang="es-ES" sz="1400" spc="-1" strike="noStrike">
                <a:solidFill>
                  <a:srgbClr val="000000"/>
                </a:solidFill>
                <a:latin typeface="Calibri"/>
              </a:rPr>
              <a:t>Videojuegos como Battlefield, Civilization IV o Sims</a:t>
            </a:r>
            <a:endParaRPr b="0" lang="es-ES" sz="1400" spc="-1" strike="noStrike">
              <a:latin typeface="Arial"/>
            </a:endParaRPr>
          </a:p>
        </p:txBody>
      </p:sp>
      <p:pic>
        <p:nvPicPr>
          <p:cNvPr id="220" name="Imagen 6" descr="Imagen que contiene edificio, ventana, puerta, dibujo&#10;&#10;Descripción generada automáticamente"/>
          <p:cNvPicPr/>
          <p:nvPr/>
        </p:nvPicPr>
        <p:blipFill>
          <a:blip r:embed="rId2"/>
          <a:stretch/>
        </p:blipFill>
        <p:spPr>
          <a:xfrm>
            <a:off x="5508000" y="1819440"/>
            <a:ext cx="979920" cy="979920"/>
          </a:xfrm>
          <a:prstGeom prst="rect">
            <a:avLst/>
          </a:prstGeom>
          <a:ln w="0">
            <a:noFill/>
          </a:ln>
        </p:spPr>
      </p:pic>
      <p:sp>
        <p:nvSpPr>
          <p:cNvPr id="221" name="CustomShape 3"/>
          <p:cNvSpPr/>
          <p:nvPr/>
        </p:nvSpPr>
        <p:spPr>
          <a:xfrm>
            <a:off x="4529520" y="2921040"/>
            <a:ext cx="2936880" cy="1004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es-ES" sz="1800" spc="-1" strike="noStrike">
                <a:solidFill>
                  <a:srgbClr val="000000"/>
                </a:solidFill>
                <a:latin typeface="Calibri"/>
              </a:rPr>
              <a:t>Web</a:t>
            </a:r>
            <a:endParaRPr b="0" lang="es-E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i="1" lang="es-ES" sz="1400" spc="-1" strike="noStrike">
                <a:solidFill>
                  <a:srgbClr val="000000"/>
                </a:solidFill>
                <a:latin typeface="Calibri"/>
              </a:rPr>
              <a:t>Webs como la de Instagram están desarrolladas en el framework de Python Django</a:t>
            </a:r>
            <a:endParaRPr b="0" lang="es-ES" sz="1400" spc="-1" strike="noStrike">
              <a:latin typeface="Arial"/>
            </a:endParaRPr>
          </a:p>
        </p:txBody>
      </p:sp>
      <p:pic>
        <p:nvPicPr>
          <p:cNvPr id="222" name="Imagen 9" descr=""/>
          <p:cNvPicPr/>
          <p:nvPr/>
        </p:nvPicPr>
        <p:blipFill>
          <a:blip r:embed="rId3"/>
          <a:stretch/>
        </p:blipFill>
        <p:spPr>
          <a:xfrm>
            <a:off x="9044640" y="1808640"/>
            <a:ext cx="979920" cy="979920"/>
          </a:xfrm>
          <a:prstGeom prst="rect">
            <a:avLst/>
          </a:prstGeom>
          <a:ln w="0">
            <a:noFill/>
          </a:ln>
        </p:spPr>
      </p:pic>
      <p:sp>
        <p:nvSpPr>
          <p:cNvPr id="223" name="CustomShape 4"/>
          <p:cNvSpPr/>
          <p:nvPr/>
        </p:nvSpPr>
        <p:spPr>
          <a:xfrm>
            <a:off x="8112600" y="2921040"/>
            <a:ext cx="3023640" cy="790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es-ES" sz="1800" spc="-1" strike="noStrike">
                <a:solidFill>
                  <a:srgbClr val="000000"/>
                </a:solidFill>
                <a:latin typeface="Calibri"/>
              </a:rPr>
              <a:t>Automatización</a:t>
            </a:r>
            <a:endParaRPr b="0" lang="es-E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i="1" lang="es-ES" sz="1400" spc="-1" strike="noStrike">
                <a:solidFill>
                  <a:srgbClr val="000000"/>
                </a:solidFill>
                <a:latin typeface="Calibri"/>
              </a:rPr>
              <a:t>Simples procesos batch de datos, o despliegues de software en producción</a:t>
            </a:r>
            <a:endParaRPr b="0" lang="es-ES" sz="1400" spc="-1" strike="noStrike">
              <a:latin typeface="Arial"/>
            </a:endParaRPr>
          </a:p>
        </p:txBody>
      </p:sp>
      <p:pic>
        <p:nvPicPr>
          <p:cNvPr id="224" name="Imagen 12" descr="Imagen que contiene dibujo, reloj&#10;&#10;Descripción generada automáticamente"/>
          <p:cNvPicPr/>
          <p:nvPr/>
        </p:nvPicPr>
        <p:blipFill>
          <a:blip r:embed="rId4"/>
          <a:stretch/>
        </p:blipFill>
        <p:spPr>
          <a:xfrm>
            <a:off x="3347640" y="3985560"/>
            <a:ext cx="1181520" cy="1181520"/>
          </a:xfrm>
          <a:prstGeom prst="rect">
            <a:avLst/>
          </a:prstGeom>
          <a:ln w="0">
            <a:noFill/>
          </a:ln>
        </p:spPr>
      </p:pic>
      <p:sp>
        <p:nvSpPr>
          <p:cNvPr id="225" name="CustomShape 5"/>
          <p:cNvSpPr/>
          <p:nvPr/>
        </p:nvSpPr>
        <p:spPr>
          <a:xfrm>
            <a:off x="2275920" y="5274360"/>
            <a:ext cx="3325320" cy="1004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es-ES" sz="1800" spc="-1" strike="noStrike">
                <a:solidFill>
                  <a:srgbClr val="000000"/>
                </a:solidFill>
                <a:latin typeface="Calibri"/>
              </a:rPr>
              <a:t>Data Science</a:t>
            </a:r>
            <a:endParaRPr b="0" lang="es-E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i="1" lang="es-ES" sz="1400" spc="-1" strike="noStrike">
                <a:solidFill>
                  <a:srgbClr val="000000"/>
                </a:solidFill>
                <a:latin typeface="Calibri"/>
              </a:rPr>
              <a:t>Análisis exploratorio de datos, visualización, modelos de Machine Learning.</a:t>
            </a:r>
            <a:endParaRPr b="0" lang="es-ES" sz="1400" spc="-1" strike="noStrike">
              <a:latin typeface="Arial"/>
            </a:endParaRPr>
          </a:p>
        </p:txBody>
      </p:sp>
      <p:pic>
        <p:nvPicPr>
          <p:cNvPr id="226" name="Imagen 15" descr="Imagen que contiene reloj&#10;&#10;Descripción generada automáticamente"/>
          <p:cNvPicPr/>
          <p:nvPr/>
        </p:nvPicPr>
        <p:blipFill>
          <a:blip r:embed="rId5"/>
          <a:stretch/>
        </p:blipFill>
        <p:spPr>
          <a:xfrm>
            <a:off x="7270560" y="4151520"/>
            <a:ext cx="1015200" cy="1015200"/>
          </a:xfrm>
          <a:prstGeom prst="rect">
            <a:avLst/>
          </a:prstGeom>
          <a:ln w="0">
            <a:noFill/>
          </a:ln>
        </p:spPr>
      </p:pic>
      <p:sp>
        <p:nvSpPr>
          <p:cNvPr id="227" name="CustomShape 6"/>
          <p:cNvSpPr/>
          <p:nvPr/>
        </p:nvSpPr>
        <p:spPr>
          <a:xfrm>
            <a:off x="6309720" y="5382000"/>
            <a:ext cx="2936880" cy="790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es-ES" sz="1800" spc="-1" strike="noStrike">
                <a:solidFill>
                  <a:srgbClr val="000000"/>
                </a:solidFill>
                <a:latin typeface="Calibri"/>
              </a:rPr>
              <a:t>APPs de escritorio</a:t>
            </a:r>
            <a:endParaRPr b="0" lang="es-E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i="1" lang="es-ES" sz="1400" spc="-1" strike="noStrike">
                <a:solidFill>
                  <a:srgbClr val="000000"/>
                </a:solidFill>
                <a:latin typeface="Calibri"/>
              </a:rPr>
              <a:t>Aplicaciones sencillas como una calculadora, lista de to-do…</a:t>
            </a:r>
            <a:endParaRPr b="0" lang="es-E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es-ES" sz="4400" spc="-1" strike="noStrike">
                <a:solidFill>
                  <a:srgbClr val="000000"/>
                </a:solidFill>
                <a:latin typeface="Calibri Light"/>
              </a:rPr>
              <a:t>Python</a:t>
            </a:r>
            <a:endParaRPr b="0" lang="es-E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9" name="CustomShape 2"/>
          <p:cNvSpPr/>
          <p:nvPr/>
        </p:nvSpPr>
        <p:spPr>
          <a:xfrm>
            <a:off x="838080" y="1905120"/>
            <a:ext cx="3339720" cy="1231560"/>
          </a:xfrm>
          <a:prstGeom prst="rect">
            <a:avLst/>
          </a:prstGeom>
          <a:solidFill>
            <a:schemeClr val="accent1">
              <a:lumMod val="5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s-ES" sz="1800" spc="-1" strike="noStrike">
                <a:solidFill>
                  <a:srgbClr val="ffffff"/>
                </a:solidFill>
                <a:latin typeface="Segoe UI"/>
              </a:rPr>
              <a:t>Lenguaje de programación orientado a objetos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230" name="CustomShape 3"/>
          <p:cNvSpPr/>
          <p:nvPr/>
        </p:nvSpPr>
        <p:spPr>
          <a:xfrm>
            <a:off x="4425840" y="1905120"/>
            <a:ext cx="3339720" cy="1231560"/>
          </a:xfrm>
          <a:prstGeom prst="rect">
            <a:avLst/>
          </a:prstGeom>
          <a:solidFill>
            <a:schemeClr val="accent6">
              <a:lumMod val="75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s-ES" sz="1800" spc="-1" strike="noStrike">
                <a:solidFill>
                  <a:srgbClr val="ffffff"/>
                </a:solidFill>
                <a:latin typeface="Segoe UI"/>
              </a:rPr>
              <a:t>Open source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231" name="CustomShape 4"/>
          <p:cNvSpPr/>
          <p:nvPr/>
        </p:nvSpPr>
        <p:spPr>
          <a:xfrm>
            <a:off x="8013600" y="1905120"/>
            <a:ext cx="3339720" cy="1231560"/>
          </a:xfrm>
          <a:prstGeom prst="rect">
            <a:avLst/>
          </a:prstGeom>
          <a:solidFill>
            <a:schemeClr val="accent1">
              <a:lumMod val="5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s-ES" sz="1800" spc="-1" strike="noStrike">
                <a:solidFill>
                  <a:srgbClr val="ffffff"/>
                </a:solidFill>
                <a:latin typeface="Segoe UI"/>
              </a:rPr>
              <a:t>Fácil de aprender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232" name="CustomShape 5"/>
          <p:cNvSpPr/>
          <p:nvPr/>
        </p:nvSpPr>
        <p:spPr>
          <a:xfrm>
            <a:off x="838080" y="3429000"/>
            <a:ext cx="3339720" cy="1231560"/>
          </a:xfrm>
          <a:prstGeom prst="rect">
            <a:avLst/>
          </a:prstGeom>
          <a:solidFill>
            <a:schemeClr val="accent1">
              <a:lumMod val="5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s-ES" sz="1800" spc="-1" strike="noStrike">
                <a:solidFill>
                  <a:srgbClr val="ffffff"/>
                </a:solidFill>
                <a:latin typeface="Segoe UI"/>
              </a:rPr>
              <a:t>Comunidad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233" name="CustomShape 6"/>
          <p:cNvSpPr/>
          <p:nvPr/>
        </p:nvSpPr>
        <p:spPr>
          <a:xfrm>
            <a:off x="4425840" y="3429000"/>
            <a:ext cx="3339720" cy="1231560"/>
          </a:xfrm>
          <a:prstGeom prst="rect">
            <a:avLst/>
          </a:prstGeom>
          <a:solidFill>
            <a:schemeClr val="accent6">
              <a:lumMod val="75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s-ES" sz="1800" spc="-1" strike="noStrike">
                <a:solidFill>
                  <a:srgbClr val="ffffff"/>
                </a:solidFill>
                <a:latin typeface="Segoe UI"/>
              </a:rPr>
              <a:t>Fuertemente tipado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234" name="CustomShape 7"/>
          <p:cNvSpPr/>
          <p:nvPr/>
        </p:nvSpPr>
        <p:spPr>
          <a:xfrm>
            <a:off x="8013600" y="3429000"/>
            <a:ext cx="3339720" cy="1231560"/>
          </a:xfrm>
          <a:prstGeom prst="rect">
            <a:avLst/>
          </a:prstGeom>
          <a:solidFill>
            <a:schemeClr val="accent1">
              <a:lumMod val="5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s-ES" sz="1800" spc="-1" strike="noStrike">
                <a:solidFill>
                  <a:srgbClr val="ffffff"/>
                </a:solidFill>
                <a:latin typeface="Segoe UI"/>
              </a:rPr>
              <a:t>Módulos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235" name="CustomShape 8"/>
          <p:cNvSpPr/>
          <p:nvPr/>
        </p:nvSpPr>
        <p:spPr>
          <a:xfrm>
            <a:off x="838080" y="4952880"/>
            <a:ext cx="3339720" cy="1231560"/>
          </a:xfrm>
          <a:prstGeom prst="rect">
            <a:avLst/>
          </a:prstGeom>
          <a:solidFill>
            <a:schemeClr val="accent1">
              <a:lumMod val="5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s-ES" sz="1800" spc="-1" strike="noStrike">
                <a:solidFill>
                  <a:srgbClr val="ffffff"/>
                </a:solidFill>
                <a:latin typeface="Segoe UI"/>
              </a:rPr>
              <a:t>Propósito general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236" name="CustomShape 9"/>
          <p:cNvSpPr/>
          <p:nvPr/>
        </p:nvSpPr>
        <p:spPr>
          <a:xfrm>
            <a:off x="4425840" y="4952880"/>
            <a:ext cx="3339720" cy="1231560"/>
          </a:xfrm>
          <a:prstGeom prst="rect">
            <a:avLst/>
          </a:prstGeom>
          <a:solidFill>
            <a:schemeClr val="accent6">
              <a:lumMod val="75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s-ES" sz="1800" spc="-1" strike="noStrike">
                <a:solidFill>
                  <a:srgbClr val="ffffff"/>
                </a:solidFill>
                <a:latin typeface="Segoe UI"/>
              </a:rPr>
              <a:t>Pensado en producción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237" name="CustomShape 10"/>
          <p:cNvSpPr/>
          <p:nvPr/>
        </p:nvSpPr>
        <p:spPr>
          <a:xfrm>
            <a:off x="8013600" y="4952880"/>
            <a:ext cx="3339720" cy="1231560"/>
          </a:xfrm>
          <a:prstGeom prst="rect">
            <a:avLst/>
          </a:prstGeom>
          <a:solidFill>
            <a:schemeClr val="accent1">
              <a:lumMod val="5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s-ES" sz="1800" spc="-1" strike="noStrike">
                <a:solidFill>
                  <a:srgbClr val="ffffff"/>
                </a:solidFill>
                <a:latin typeface="Segoe UI"/>
              </a:rPr>
              <a:t>Multiplataforma</a:t>
            </a:r>
            <a:endParaRPr b="0" lang="es-E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es-ES" sz="4400" spc="-1" strike="noStrike">
                <a:solidFill>
                  <a:srgbClr val="000000"/>
                </a:solidFill>
                <a:latin typeface="Calibri Light"/>
              </a:rPr>
              <a:t>¿IDEs de Python?</a:t>
            </a:r>
            <a:br/>
            <a:r>
              <a:rPr b="0" lang="es-ES" sz="2400" spc="-1" strike="noStrike">
                <a:solidFill>
                  <a:srgbClr val="000000"/>
                </a:solidFill>
                <a:latin typeface="Calibri Light"/>
              </a:rPr>
              <a:t>IDE (Integrated Development Environment)</a:t>
            </a:r>
            <a:endParaRPr b="0" lang="es-ES" sz="2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39" name="Picture 28" descr="Spyder (programari) - Viquipèdia, l'enciclopèdia lliure"/>
          <p:cNvPicPr/>
          <p:nvPr/>
        </p:nvPicPr>
        <p:blipFill>
          <a:blip r:embed="rId1"/>
          <a:stretch/>
        </p:blipFill>
        <p:spPr>
          <a:xfrm>
            <a:off x="1052640" y="1815480"/>
            <a:ext cx="1468800" cy="1468800"/>
          </a:xfrm>
          <a:prstGeom prst="rect">
            <a:avLst/>
          </a:prstGeom>
          <a:ln w="0">
            <a:noFill/>
          </a:ln>
        </p:spPr>
      </p:pic>
      <p:pic>
        <p:nvPicPr>
          <p:cNvPr id="240" name="Picture 30" descr="14 Tips para optimizar su Visual Studio Code! - DEV"/>
          <p:cNvPicPr/>
          <p:nvPr/>
        </p:nvPicPr>
        <p:blipFill>
          <a:blip r:embed="rId2"/>
          <a:stretch/>
        </p:blipFill>
        <p:spPr>
          <a:xfrm>
            <a:off x="3938760" y="1763280"/>
            <a:ext cx="3130560" cy="1478160"/>
          </a:xfrm>
          <a:prstGeom prst="rect">
            <a:avLst/>
          </a:prstGeom>
          <a:ln w="0">
            <a:noFill/>
          </a:ln>
        </p:spPr>
      </p:pic>
      <p:pic>
        <p:nvPicPr>
          <p:cNvPr id="241" name="Picture 2" descr="PyCharm Reviews: Pricing &amp; Software Features 2020 - Financesonline.com"/>
          <p:cNvPicPr/>
          <p:nvPr/>
        </p:nvPicPr>
        <p:blipFill>
          <a:blip r:embed="rId3"/>
          <a:stretch/>
        </p:blipFill>
        <p:spPr>
          <a:xfrm>
            <a:off x="8151840" y="2078280"/>
            <a:ext cx="2537640" cy="1037880"/>
          </a:xfrm>
          <a:prstGeom prst="rect">
            <a:avLst/>
          </a:prstGeom>
          <a:ln w="0">
            <a:noFill/>
          </a:ln>
        </p:spPr>
      </p:pic>
      <p:pic>
        <p:nvPicPr>
          <p:cNvPr id="242" name="Picture 2" descr=""/>
          <p:cNvPicPr/>
          <p:nvPr/>
        </p:nvPicPr>
        <p:blipFill>
          <a:blip r:embed="rId4"/>
          <a:stretch/>
        </p:blipFill>
        <p:spPr>
          <a:xfrm>
            <a:off x="3320280" y="4013640"/>
            <a:ext cx="1236600" cy="1236600"/>
          </a:xfrm>
          <a:prstGeom prst="rect">
            <a:avLst/>
          </a:prstGeom>
          <a:ln w="0">
            <a:noFill/>
          </a:ln>
        </p:spPr>
      </p:pic>
      <p:sp>
        <p:nvSpPr>
          <p:cNvPr id="243" name="CustomShape 2"/>
          <p:cNvSpPr/>
          <p:nvPr/>
        </p:nvSpPr>
        <p:spPr>
          <a:xfrm>
            <a:off x="2995560" y="5284080"/>
            <a:ext cx="188604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s-ES" sz="1800" spc="-1" strike="noStrike">
                <a:solidFill>
                  <a:srgbClr val="000000"/>
                </a:solidFill>
                <a:latin typeface="Calibri"/>
              </a:rPr>
              <a:t>Atom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244" name="Picture 4" descr=""/>
          <p:cNvPicPr/>
          <p:nvPr/>
        </p:nvPicPr>
        <p:blipFill>
          <a:blip r:embed="rId5"/>
          <a:stretch/>
        </p:blipFill>
        <p:spPr>
          <a:xfrm>
            <a:off x="6195240" y="4013640"/>
            <a:ext cx="2956680" cy="14781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es-ES" sz="4400" spc="-1" strike="noStrike">
                <a:solidFill>
                  <a:srgbClr val="000000"/>
                </a:solidFill>
                <a:latin typeface="Calibri Light"/>
              </a:rPr>
              <a:t>¡Bienvenidos!</a:t>
            </a:r>
            <a:endParaRPr b="0" lang="es-ES" sz="4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46" name="Picture 2" descr="Qué es Big Data y Data science ? - Camilo Chacón"/>
          <p:cNvPicPr/>
          <p:nvPr/>
        </p:nvPicPr>
        <p:blipFill>
          <a:blip r:embed="rId1"/>
          <a:stretch/>
        </p:blipFill>
        <p:spPr>
          <a:xfrm>
            <a:off x="3382200" y="1921320"/>
            <a:ext cx="5222160" cy="35928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es-ES" sz="4400" spc="-1" strike="noStrike">
                <a:solidFill>
                  <a:srgbClr val="000000"/>
                </a:solidFill>
                <a:latin typeface="Calibri Light"/>
              </a:rPr>
              <a:t>Skills de un data scientist</a:t>
            </a:r>
            <a:endParaRPr b="0" lang="es-ES" sz="4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02" name="Picture 2" descr=""/>
          <p:cNvPicPr/>
          <p:nvPr/>
        </p:nvPicPr>
        <p:blipFill>
          <a:blip r:embed="rId1"/>
          <a:stretch/>
        </p:blipFill>
        <p:spPr>
          <a:xfrm>
            <a:off x="3625920" y="1690560"/>
            <a:ext cx="4635360" cy="4219200"/>
          </a:xfrm>
          <a:prstGeom prst="rect">
            <a:avLst/>
          </a:prstGeom>
          <a:ln w="0">
            <a:noFill/>
          </a:ln>
        </p:spPr>
      </p:pic>
      <p:sp>
        <p:nvSpPr>
          <p:cNvPr id="103" name="CustomShape 2"/>
          <p:cNvSpPr/>
          <p:nvPr/>
        </p:nvSpPr>
        <p:spPr>
          <a:xfrm>
            <a:off x="266760" y="6308280"/>
            <a:ext cx="10934280" cy="30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s-ES" sz="1400" spc="-1" strike="noStrike">
                <a:solidFill>
                  <a:srgbClr val="000000"/>
                </a:solidFill>
                <a:latin typeface="Calibri"/>
              </a:rPr>
              <a:t>Fuente: </a:t>
            </a:r>
            <a:r>
              <a:rPr b="0" lang="es-ES" sz="1400" spc="-1" strike="noStrike" u="sng">
                <a:solidFill>
                  <a:srgbClr val="0563c1"/>
                </a:solidFill>
                <a:uFillTx/>
                <a:latin typeface="Calibri"/>
                <a:hlinkClick r:id="rId2"/>
              </a:rPr>
              <a:t>https://bigdataforbanking.com/about-data-science/</a:t>
            </a:r>
            <a:endParaRPr b="0" lang="es-ES" sz="1400" spc="-1" strike="noStrike">
              <a:latin typeface="Arial"/>
            </a:endParaRPr>
          </a:p>
        </p:txBody>
      </p:sp>
      <p:pic>
        <p:nvPicPr>
          <p:cNvPr id="104" name="Picture 4" descr="How to Survive Corporate Politics as a Data Scientist | Star wars ..."/>
          <p:cNvPicPr/>
          <p:nvPr/>
        </p:nvPicPr>
        <p:blipFill>
          <a:blip r:embed="rId3"/>
          <a:stretch/>
        </p:blipFill>
        <p:spPr>
          <a:xfrm>
            <a:off x="9624960" y="365040"/>
            <a:ext cx="2009520" cy="2857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CustomShape 1"/>
          <p:cNvSpPr/>
          <p:nvPr/>
        </p:nvSpPr>
        <p:spPr>
          <a:xfrm>
            <a:off x="0" y="0"/>
            <a:ext cx="4152600" cy="6857640"/>
          </a:xfrm>
          <a:prstGeom prst="rect">
            <a:avLst/>
          </a:prstGeom>
          <a:solidFill>
            <a:schemeClr val="accent1">
              <a:lumMod val="5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6" name="TextShape 2"/>
          <p:cNvSpPr txBox="1"/>
          <p:nvPr/>
        </p:nvSpPr>
        <p:spPr>
          <a:xfrm>
            <a:off x="473040" y="676800"/>
            <a:ext cx="300636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ctr">
              <a:lnSpc>
                <a:spcPct val="90000"/>
              </a:lnSpc>
            </a:pPr>
            <a:r>
              <a:rPr b="0" lang="es-ES" sz="2800" spc="-1" strike="noStrike">
                <a:solidFill>
                  <a:srgbClr val="f2f2f2"/>
                </a:solidFill>
                <a:latin typeface="Segoe UI"/>
              </a:rPr>
              <a:t>Sectores donde trabaja un Data Scientist</a:t>
            </a:r>
            <a:endParaRPr b="0" lang="es-E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7" name="CustomShape 3"/>
          <p:cNvSpPr/>
          <p:nvPr/>
        </p:nvSpPr>
        <p:spPr>
          <a:xfrm>
            <a:off x="774720" y="3226680"/>
            <a:ext cx="2387160" cy="19108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s-ES" sz="2400" spc="-1" strike="noStrike">
                <a:solidFill>
                  <a:srgbClr val="ffffff"/>
                </a:solidFill>
                <a:latin typeface="Calibri"/>
              </a:rPr>
              <a:t>PRÁCTICAMENTE TODOS</a:t>
            </a:r>
            <a:endParaRPr b="0" lang="es-ES" sz="2400" spc="-1" strike="noStrike">
              <a:latin typeface="Arial"/>
            </a:endParaRPr>
          </a:p>
        </p:txBody>
      </p:sp>
      <p:sp>
        <p:nvSpPr>
          <p:cNvPr id="108" name="CustomShape 4"/>
          <p:cNvSpPr/>
          <p:nvPr/>
        </p:nvSpPr>
        <p:spPr>
          <a:xfrm>
            <a:off x="6527880" y="4182480"/>
            <a:ext cx="323820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es-ES" sz="1800" spc="-1" strike="noStrike">
                <a:solidFill>
                  <a:srgbClr val="000000"/>
                </a:solidFill>
                <a:latin typeface="Calibri"/>
              </a:rPr>
              <a:t>Automatizar procesos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109" name="CustomShape 5"/>
          <p:cNvSpPr/>
          <p:nvPr/>
        </p:nvSpPr>
        <p:spPr>
          <a:xfrm>
            <a:off x="4626000" y="1330920"/>
            <a:ext cx="3238200" cy="63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es-ES" sz="1800" spc="-1" strike="noStrike">
                <a:solidFill>
                  <a:srgbClr val="000000"/>
                </a:solidFill>
                <a:latin typeface="Calibri"/>
              </a:rPr>
              <a:t>Análisis de datos para la toma de decisiones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110" name="CustomShape 6"/>
          <p:cNvSpPr/>
          <p:nvPr/>
        </p:nvSpPr>
        <p:spPr>
          <a:xfrm>
            <a:off x="8413200" y="1442880"/>
            <a:ext cx="323820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es-ES" sz="1800" spc="-1" strike="noStrike">
                <a:solidFill>
                  <a:srgbClr val="000000"/>
                </a:solidFill>
                <a:latin typeface="Calibri"/>
              </a:rPr>
              <a:t>Algoritmos predictivos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111" name="Imagen 11" descr="Imagen que contiene ventana&#10;&#10;Descripción generada automáticamente"/>
          <p:cNvPicPr/>
          <p:nvPr/>
        </p:nvPicPr>
        <p:blipFill>
          <a:blip r:embed="rId1"/>
          <a:stretch/>
        </p:blipFill>
        <p:spPr>
          <a:xfrm>
            <a:off x="5705640" y="2192040"/>
            <a:ext cx="1145520" cy="1145520"/>
          </a:xfrm>
          <a:prstGeom prst="rect">
            <a:avLst/>
          </a:prstGeom>
          <a:ln w="0">
            <a:noFill/>
          </a:ln>
        </p:spPr>
      </p:pic>
      <p:pic>
        <p:nvPicPr>
          <p:cNvPr id="112" name="Imagen 13" descr="Imagen que contiene transporte, rueda&#10;&#10;Descripción generada automáticamente"/>
          <p:cNvPicPr/>
          <p:nvPr/>
        </p:nvPicPr>
        <p:blipFill>
          <a:blip r:embed="rId2"/>
          <a:stretch/>
        </p:blipFill>
        <p:spPr>
          <a:xfrm>
            <a:off x="7524360" y="4551840"/>
            <a:ext cx="1245240" cy="1245240"/>
          </a:xfrm>
          <a:prstGeom prst="rect">
            <a:avLst/>
          </a:prstGeom>
          <a:ln w="0">
            <a:noFill/>
          </a:ln>
        </p:spPr>
      </p:pic>
      <p:pic>
        <p:nvPicPr>
          <p:cNvPr id="113" name="Imagen 15" descr="Imagen que contiene señal, cuarto, dibujo, plato&#10;&#10;Descripción generada automáticamente"/>
          <p:cNvPicPr/>
          <p:nvPr/>
        </p:nvPicPr>
        <p:blipFill>
          <a:blip r:embed="rId3"/>
          <a:stretch/>
        </p:blipFill>
        <p:spPr>
          <a:xfrm>
            <a:off x="9472320" y="2102400"/>
            <a:ext cx="1235520" cy="1235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CustomShape 1"/>
          <p:cNvSpPr/>
          <p:nvPr/>
        </p:nvSpPr>
        <p:spPr>
          <a:xfrm>
            <a:off x="7954200" y="0"/>
            <a:ext cx="4237560" cy="6857640"/>
          </a:xfrm>
          <a:prstGeom prst="rect">
            <a:avLst/>
          </a:prstGeom>
          <a:solidFill>
            <a:schemeClr val="accent1">
              <a:lumMod val="5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5" name="TextShape 2"/>
          <p:cNvSpPr txBox="1"/>
          <p:nvPr/>
        </p:nvSpPr>
        <p:spPr>
          <a:xfrm>
            <a:off x="8463600" y="1320840"/>
            <a:ext cx="3218400" cy="38595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ctr">
              <a:lnSpc>
                <a:spcPct val="90000"/>
              </a:lnSpc>
            </a:pPr>
            <a:r>
              <a:rPr b="0" lang="es-ES" sz="3200" spc="-1" strike="noStrike">
                <a:solidFill>
                  <a:srgbClr val="f2f2f2"/>
                </a:solidFill>
                <a:latin typeface="Segoe UI"/>
              </a:rPr>
              <a:t>Ciclo de vida de un proyecto de Data Science</a:t>
            </a:r>
            <a:endParaRPr b="0" lang="es-ES" sz="32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16" name="Picture 2" descr="Data Science Life Cycle 101 for Dummies like Me | by Sangeet Moy Das |  Towards Data Science"/>
          <p:cNvPicPr/>
          <p:nvPr/>
        </p:nvPicPr>
        <p:blipFill>
          <a:blip r:embed="rId1"/>
          <a:stretch/>
        </p:blipFill>
        <p:spPr>
          <a:xfrm>
            <a:off x="484920" y="690120"/>
            <a:ext cx="6864840" cy="5121000"/>
          </a:xfrm>
          <a:prstGeom prst="rect">
            <a:avLst/>
          </a:prstGeom>
          <a:ln w="0">
            <a:noFill/>
          </a:ln>
        </p:spPr>
      </p:pic>
      <p:sp>
        <p:nvSpPr>
          <p:cNvPr id="117" name="CustomShape 3"/>
          <p:cNvSpPr/>
          <p:nvPr/>
        </p:nvSpPr>
        <p:spPr>
          <a:xfrm>
            <a:off x="266760" y="6308280"/>
            <a:ext cx="10934280" cy="30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s-ES" sz="1400" spc="-1" strike="noStrike" u="sng">
                <a:solidFill>
                  <a:srgbClr val="0563c1"/>
                </a:solidFill>
                <a:uFillTx/>
                <a:latin typeface="Calibri"/>
                <a:hlinkClick r:id="rId2"/>
              </a:rPr>
              <a:t>Fuente</a:t>
            </a:r>
            <a:endParaRPr b="0" lang="es-E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Picture 2" descr="EPOS™ - C-3098"/>
          <p:cNvPicPr/>
          <p:nvPr/>
        </p:nvPicPr>
        <p:blipFill>
          <a:blip r:embed="rId1"/>
          <a:stretch/>
        </p:blipFill>
        <p:spPr>
          <a:xfrm>
            <a:off x="0" y="-838080"/>
            <a:ext cx="12191760" cy="8826120"/>
          </a:xfrm>
          <a:prstGeom prst="rect">
            <a:avLst/>
          </a:prstGeom>
          <a:ln w="0">
            <a:noFill/>
          </a:ln>
        </p:spPr>
      </p:pic>
      <p:sp>
        <p:nvSpPr>
          <p:cNvPr id="119" name="CustomShape 1"/>
          <p:cNvSpPr/>
          <p:nvPr/>
        </p:nvSpPr>
        <p:spPr>
          <a:xfrm>
            <a:off x="393840" y="4937760"/>
            <a:ext cx="3655080" cy="1218240"/>
          </a:xfrm>
          <a:prstGeom prst="rect">
            <a:avLst/>
          </a:prstGeom>
          <a:solidFill>
            <a:schemeClr val="tx2">
              <a:lumMod val="75000"/>
            </a:scheme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s-ES" sz="2000" spc="-1" strike="noStrike">
                <a:solidFill>
                  <a:srgbClr val="ffffff"/>
                </a:solidFill>
                <a:latin typeface="Calibri"/>
              </a:rPr>
              <a:t>Medicina</a:t>
            </a:r>
            <a:endParaRPr b="0" lang="es-E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i="1" lang="es-ES" sz="1800" spc="-1" strike="noStrike">
                <a:solidFill>
                  <a:srgbClr val="ffffff"/>
                </a:solidFill>
                <a:latin typeface="Calibri"/>
              </a:rPr>
              <a:t>Algoritmo de predicción en imágenes para la detección de cáncer u otras enfermedades</a:t>
            </a:r>
            <a:endParaRPr b="0" lang="es-E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Picture 2" descr="Airline passenger fined $17G for tossing coins into plane's engine ..."/>
          <p:cNvPicPr/>
          <p:nvPr/>
        </p:nvPicPr>
        <p:blipFill>
          <a:blip r:embed="rId1"/>
          <a:stretch/>
        </p:blipFill>
        <p:spPr>
          <a:xfrm>
            <a:off x="0" y="0"/>
            <a:ext cx="12191760" cy="6861600"/>
          </a:xfrm>
          <a:prstGeom prst="rect">
            <a:avLst/>
          </a:prstGeom>
          <a:ln w="0">
            <a:noFill/>
          </a:ln>
        </p:spPr>
      </p:pic>
      <p:sp>
        <p:nvSpPr>
          <p:cNvPr id="121" name="CustomShape 1"/>
          <p:cNvSpPr/>
          <p:nvPr/>
        </p:nvSpPr>
        <p:spPr>
          <a:xfrm>
            <a:off x="330120" y="4915080"/>
            <a:ext cx="4622400" cy="943920"/>
          </a:xfrm>
          <a:prstGeom prst="rect">
            <a:avLst/>
          </a:prstGeom>
          <a:solidFill>
            <a:schemeClr val="tx2">
              <a:lumMod val="75000"/>
              <a:alpha val="82000"/>
            </a:scheme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s-ES" sz="2000" spc="-1" strike="noStrike">
                <a:solidFill>
                  <a:srgbClr val="ffffff"/>
                </a:solidFill>
                <a:latin typeface="Calibri"/>
              </a:rPr>
              <a:t>Transportes y logística</a:t>
            </a:r>
            <a:endParaRPr b="0" lang="es-E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i="1" lang="es-ES" sz="1800" spc="-1" strike="noStrike">
                <a:solidFill>
                  <a:srgbClr val="ffffff"/>
                </a:solidFill>
                <a:latin typeface="Calibri"/>
              </a:rPr>
              <a:t>Algoritmos de predicción de averías en función de los sensores del vehículo</a:t>
            </a:r>
            <a:endParaRPr b="0" lang="es-E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Picture 4" descr="How to Set Up Your Trading Screens"/>
          <p:cNvPicPr/>
          <p:nvPr/>
        </p:nvPicPr>
        <p:blipFill>
          <a:blip r:embed="rId1"/>
          <a:stretch/>
        </p:blipFill>
        <p:spPr>
          <a:xfrm>
            <a:off x="0" y="-330120"/>
            <a:ext cx="12585240" cy="8390160"/>
          </a:xfrm>
          <a:prstGeom prst="rect">
            <a:avLst/>
          </a:prstGeom>
          <a:ln w="0">
            <a:noFill/>
          </a:ln>
        </p:spPr>
      </p:pic>
      <p:sp>
        <p:nvSpPr>
          <p:cNvPr id="123" name="CustomShape 1"/>
          <p:cNvSpPr/>
          <p:nvPr/>
        </p:nvSpPr>
        <p:spPr>
          <a:xfrm>
            <a:off x="584280" y="5473800"/>
            <a:ext cx="4622400" cy="943920"/>
          </a:xfrm>
          <a:prstGeom prst="rect">
            <a:avLst/>
          </a:prstGeom>
          <a:solidFill>
            <a:schemeClr val="tx2">
              <a:lumMod val="75000"/>
              <a:alpha val="90000"/>
            </a:scheme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s-ES" sz="2000" spc="-1" strike="noStrike">
                <a:solidFill>
                  <a:srgbClr val="ffffff"/>
                </a:solidFill>
                <a:latin typeface="Calibri"/>
              </a:rPr>
              <a:t>Traders y banca</a:t>
            </a:r>
            <a:endParaRPr b="0" lang="es-E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i="1" lang="es-ES" sz="1800" spc="-1" strike="noStrike">
                <a:solidFill>
                  <a:srgbClr val="ffffff"/>
                </a:solidFill>
                <a:latin typeface="Calibri"/>
              </a:rPr>
              <a:t>Predicción de subidas y caídas del mercado, así como algoritmos de default</a:t>
            </a:r>
            <a:endParaRPr b="0" lang="es-E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Picture 4" descr="Finance Dashboards | Interactive Dashboard Examples | Bold BI"/>
          <p:cNvPicPr/>
          <p:nvPr/>
        </p:nvPicPr>
        <p:blipFill>
          <a:blip r:embed="rId1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 w="0">
            <a:noFill/>
          </a:ln>
        </p:spPr>
      </p:pic>
      <p:sp>
        <p:nvSpPr>
          <p:cNvPr id="125" name="CustomShape 1"/>
          <p:cNvSpPr/>
          <p:nvPr/>
        </p:nvSpPr>
        <p:spPr>
          <a:xfrm>
            <a:off x="482760" y="4863960"/>
            <a:ext cx="4622400" cy="943920"/>
          </a:xfrm>
          <a:prstGeom prst="rect">
            <a:avLst/>
          </a:prstGeom>
          <a:solidFill>
            <a:schemeClr val="tx2">
              <a:lumMod val="75000"/>
              <a:alpha val="87000"/>
            </a:scheme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s-ES" sz="2000" spc="-1" strike="noStrike">
                <a:solidFill>
                  <a:srgbClr val="ffffff"/>
                </a:solidFill>
                <a:latin typeface="Calibri"/>
              </a:rPr>
              <a:t>Data Storytelling</a:t>
            </a:r>
            <a:endParaRPr b="0" lang="es-E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i="1" lang="es-ES" sz="1800" spc="-1" strike="noStrike">
                <a:solidFill>
                  <a:srgbClr val="ffffff"/>
                </a:solidFill>
                <a:latin typeface="Calibri"/>
              </a:rPr>
              <a:t>Buscar, limpiar, analizar y comunicar los datos de muchas formas</a:t>
            </a:r>
            <a:endParaRPr b="0" lang="es-E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1589</TotalTime>
  <Application>LibreOffice/7.0.0.3$Windows_X86_64 LibreOffice_project/8061b3e9204bef6b321a21033174034a5e2ea88e</Application>
  <Words>507</Words>
  <Paragraphs>99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2020-06-14T08:20:48Z</dcterms:created>
  <dc:creator>Daniel Ortiz</dc:creator>
  <dc:description/>
  <dc:language>es-ES</dc:language>
  <cp:lastModifiedBy/>
  <dcterms:modified xsi:type="dcterms:W3CDTF">2020-09-13T22:47:02Z</dcterms:modified>
  <cp:revision>55</cp:revision>
  <dc:subject/>
  <dc:title>Data Science Part Time Junio 2020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1</vt:i4>
  </property>
  <property fmtid="{D5CDD505-2E9C-101B-9397-08002B2CF9AE}" pid="8" name="PresentationFormat">
    <vt:lpwstr>Panorámica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27</vt:i4>
  </property>
</Properties>
</file>